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6.jp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76.jpg" ContentType="image/jpeg"/>
  <Override PartName="/ppt/media/image79.jpg" ContentType="image/jpeg"/>
  <Override PartName="/ppt/media/image82.jpg" ContentType="image/jpeg"/>
  <Override PartName="/ppt/notesSlides/notesSlide3.xml" ContentType="application/vnd.openxmlformats-officedocument.presentationml.notesSlide+xml"/>
  <Override PartName="/ppt/media/image83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3" r:id="rId3"/>
  </p:sldMasterIdLst>
  <p:notesMasterIdLst>
    <p:notesMasterId r:id="rId31"/>
  </p:notesMasterIdLst>
  <p:sldIdLst>
    <p:sldId id="257" r:id="rId4"/>
    <p:sldId id="468" r:id="rId5"/>
    <p:sldId id="469" r:id="rId6"/>
    <p:sldId id="256" r:id="rId7"/>
    <p:sldId id="471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470" r:id="rId22"/>
    <p:sldId id="401" r:id="rId23"/>
    <p:sldId id="385" r:id="rId24"/>
    <p:sldId id="350" r:id="rId25"/>
    <p:sldId id="454" r:id="rId26"/>
    <p:sldId id="404" r:id="rId27"/>
    <p:sldId id="459" r:id="rId28"/>
    <p:sldId id="460" r:id="rId29"/>
    <p:sldId id="271" r:id="rId3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0000"/>
    <a:srgbClr val="7F7F7F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527BE9-3E2A-4A47-9C22-96388DDF4E0C}" type="doc">
      <dgm:prSet loTypeId="urn:microsoft.com/office/officeart/2005/8/layout/radial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AFF56A1-6394-0246-A187-178E58FF99B2}">
      <dgm:prSet phldrT="[Text]" custT="1"/>
      <dgm:spPr>
        <a:solidFill>
          <a:srgbClr val="241B33"/>
        </a:solidFill>
      </dgm:spPr>
      <dgm:t>
        <a:bodyPr/>
        <a:lstStyle/>
        <a:p>
          <a:r>
            <a:rPr lang="en-GB" sz="1200" dirty="0"/>
            <a:t>A unique environment for conducting challenge-led interdisciplinary research</a:t>
          </a:r>
        </a:p>
      </dgm:t>
    </dgm:pt>
    <dgm:pt modelId="{259924C2-9ED9-E846-9A6C-3ECC5F6AED47}" type="parTrans" cxnId="{994B682A-EE55-E648-93E2-9CC2AC9C50B8}">
      <dgm:prSet/>
      <dgm:spPr/>
      <dgm:t>
        <a:bodyPr/>
        <a:lstStyle/>
        <a:p>
          <a:endParaRPr lang="en-GB" sz="1800"/>
        </a:p>
      </dgm:t>
    </dgm:pt>
    <dgm:pt modelId="{973D4513-36F3-9B4C-BF6F-6F332BB78C64}" type="sibTrans" cxnId="{994B682A-EE55-E648-93E2-9CC2AC9C50B8}">
      <dgm:prSet/>
      <dgm:spPr/>
      <dgm:t>
        <a:bodyPr/>
        <a:lstStyle/>
        <a:p>
          <a:endParaRPr lang="en-GB" sz="1800"/>
        </a:p>
      </dgm:t>
    </dgm:pt>
    <dgm:pt modelId="{A2202D55-8C7E-7542-95F2-0A66E4129827}">
      <dgm:prSet phldrT="[Text]" custT="1"/>
      <dgm:spPr>
        <a:solidFill>
          <a:srgbClr val="241B33"/>
        </a:solidFill>
      </dgm:spPr>
      <dgm:t>
        <a:bodyPr/>
        <a:lstStyle/>
        <a:p>
          <a:r>
            <a:rPr lang="en-GB" sz="1050" dirty="0"/>
            <a:t>Collaborative working through co-location</a:t>
          </a:r>
        </a:p>
      </dgm:t>
    </dgm:pt>
    <dgm:pt modelId="{57DC6191-F0AB-1745-9C7B-D9053D2E2026}" type="parTrans" cxnId="{A89F923B-CDF6-C945-B910-79B93A6E2AE3}">
      <dgm:prSet/>
      <dgm:spPr/>
      <dgm:t>
        <a:bodyPr/>
        <a:lstStyle/>
        <a:p>
          <a:endParaRPr lang="en-GB" sz="1800"/>
        </a:p>
      </dgm:t>
    </dgm:pt>
    <dgm:pt modelId="{5082AD2D-F9F9-AD46-9052-2E2CE8556CEE}" type="sibTrans" cxnId="{A89F923B-CDF6-C945-B910-79B93A6E2AE3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en-GB" sz="1800"/>
        </a:p>
      </dgm:t>
    </dgm:pt>
    <dgm:pt modelId="{40D63C4C-457C-8849-86AE-0B0C67D280E5}">
      <dgm:prSet phldrT="[Text]" custT="1"/>
      <dgm:spPr>
        <a:solidFill>
          <a:srgbClr val="241B33"/>
        </a:solidFill>
      </dgm:spPr>
      <dgm:t>
        <a:bodyPr/>
        <a:lstStyle/>
        <a:p>
          <a:r>
            <a:rPr lang="en-GB" sz="1050" dirty="0"/>
            <a:t>Co-produced research projects</a:t>
          </a:r>
        </a:p>
      </dgm:t>
    </dgm:pt>
    <dgm:pt modelId="{24B14965-E7CA-7E4F-A43B-39692C7C9FBE}" type="parTrans" cxnId="{57F6556D-3190-A048-8B16-ADBCCAE21FD8}">
      <dgm:prSet/>
      <dgm:spPr/>
      <dgm:t>
        <a:bodyPr/>
        <a:lstStyle/>
        <a:p>
          <a:endParaRPr lang="en-GB" sz="1800"/>
        </a:p>
      </dgm:t>
    </dgm:pt>
    <dgm:pt modelId="{960F68CF-61F4-A545-8563-02F71876D949}" type="sibTrans" cxnId="{57F6556D-3190-A048-8B16-ADBCCAE21FD8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en-GB" sz="1800"/>
        </a:p>
      </dgm:t>
    </dgm:pt>
    <dgm:pt modelId="{00B6CA9B-DA15-0847-BCAA-80E13D678C02}">
      <dgm:prSet phldrT="[Text]" custT="1"/>
      <dgm:spPr>
        <a:solidFill>
          <a:srgbClr val="241B33"/>
        </a:solidFill>
      </dgm:spPr>
      <dgm:t>
        <a:bodyPr/>
        <a:lstStyle/>
        <a:p>
          <a:r>
            <a:rPr lang="en-GB" sz="1050" dirty="0"/>
            <a:t>Creative approaches for impact</a:t>
          </a:r>
        </a:p>
      </dgm:t>
    </dgm:pt>
    <dgm:pt modelId="{DC49FEBE-0AE5-C849-B3E5-8F034C65C3DF}" type="parTrans" cxnId="{A2B7AA1B-359E-EC47-BC36-4A5F3F71C534}">
      <dgm:prSet/>
      <dgm:spPr/>
      <dgm:t>
        <a:bodyPr/>
        <a:lstStyle/>
        <a:p>
          <a:endParaRPr lang="en-GB" sz="1800"/>
        </a:p>
      </dgm:t>
    </dgm:pt>
    <dgm:pt modelId="{E8E5D6E6-03E8-904C-BA16-F2D2C77EAC42}" type="sibTrans" cxnId="{A2B7AA1B-359E-EC47-BC36-4A5F3F71C534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en-GB" sz="1800"/>
        </a:p>
      </dgm:t>
    </dgm:pt>
    <dgm:pt modelId="{2A6ED75F-A2A2-DD44-81D4-1A37FADB5F8D}">
      <dgm:prSet phldrT="[Text]" custT="1"/>
      <dgm:spPr>
        <a:solidFill>
          <a:srgbClr val="241B33"/>
        </a:solidFill>
      </dgm:spPr>
      <dgm:t>
        <a:bodyPr/>
        <a:lstStyle/>
        <a:p>
          <a:r>
            <a:rPr lang="en-GB" sz="1050" dirty="0"/>
            <a:t>A culture that encourages challenge and change</a:t>
          </a:r>
        </a:p>
      </dgm:t>
    </dgm:pt>
    <dgm:pt modelId="{D1A404B4-522B-1E40-BB1B-B876C252666A}" type="parTrans" cxnId="{E9967475-2DBF-2E4B-A35F-DA620CC55DCB}">
      <dgm:prSet/>
      <dgm:spPr/>
      <dgm:t>
        <a:bodyPr/>
        <a:lstStyle/>
        <a:p>
          <a:endParaRPr lang="en-GB" sz="1800"/>
        </a:p>
      </dgm:t>
    </dgm:pt>
    <dgm:pt modelId="{53C4CA64-C3D4-5D45-86A9-D9B5D8EBD8D5}" type="sibTrans" cxnId="{E9967475-2DBF-2E4B-A35F-DA620CC55DCB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en-GB" sz="1800"/>
        </a:p>
      </dgm:t>
    </dgm:pt>
    <dgm:pt modelId="{EC5E70FC-0C14-8E40-A1ED-C3F1116AF086}">
      <dgm:prSet phldrT="[Text]" custT="1"/>
      <dgm:spPr>
        <a:solidFill>
          <a:srgbClr val="241B33"/>
        </a:solidFill>
      </dgm:spPr>
      <dgm:t>
        <a:bodyPr/>
        <a:lstStyle/>
        <a:p>
          <a:r>
            <a:rPr lang="en-GB" sz="1050" dirty="0"/>
            <a:t>Cutting edge research design and methods</a:t>
          </a:r>
        </a:p>
      </dgm:t>
    </dgm:pt>
    <dgm:pt modelId="{A616E9E7-95A9-3C49-839C-0C9E906491B4}" type="parTrans" cxnId="{4376B6B4-CF30-2345-AEDB-4D6856F8E47D}">
      <dgm:prSet/>
      <dgm:spPr/>
      <dgm:t>
        <a:bodyPr/>
        <a:lstStyle/>
        <a:p>
          <a:endParaRPr lang="en-GB" sz="1800"/>
        </a:p>
      </dgm:t>
    </dgm:pt>
    <dgm:pt modelId="{B8F1E45B-AD11-A944-B0C2-7301A1F38584}" type="sibTrans" cxnId="{4376B6B4-CF30-2345-AEDB-4D6856F8E47D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en-GB" sz="1800"/>
        </a:p>
      </dgm:t>
    </dgm:pt>
    <dgm:pt modelId="{66475C93-E26F-BE46-A44A-6D25DE456BC5}">
      <dgm:prSet phldrT="[Text]" custT="1"/>
      <dgm:spPr>
        <a:solidFill>
          <a:srgbClr val="241B33"/>
        </a:solidFill>
      </dgm:spPr>
      <dgm:t>
        <a:bodyPr/>
        <a:lstStyle/>
        <a:p>
          <a:r>
            <a:rPr lang="en-GB" sz="1050" dirty="0"/>
            <a:t>Showcases high quality social science research</a:t>
          </a:r>
        </a:p>
      </dgm:t>
    </dgm:pt>
    <dgm:pt modelId="{CC4D7A52-ED38-DB46-94CB-3CAA4BDA7186}" type="parTrans" cxnId="{EC6872A8-2C86-084F-89D8-A4561BDF0368}">
      <dgm:prSet/>
      <dgm:spPr/>
      <dgm:t>
        <a:bodyPr/>
        <a:lstStyle/>
        <a:p>
          <a:endParaRPr lang="en-GB" sz="1800"/>
        </a:p>
      </dgm:t>
    </dgm:pt>
    <dgm:pt modelId="{20657E01-7977-444C-B618-F2360F1A59A5}" type="sibTrans" cxnId="{EC6872A8-2C86-084F-89D8-A4561BDF0368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en-GB" sz="1800"/>
        </a:p>
      </dgm:t>
    </dgm:pt>
    <dgm:pt modelId="{39F9FC39-0C74-F14E-A1EA-9262A89699C0}">
      <dgm:prSet phldrT="[Text]" custT="1"/>
      <dgm:spPr>
        <a:solidFill>
          <a:srgbClr val="241B33"/>
        </a:solidFill>
      </dgm:spPr>
      <dgm:t>
        <a:bodyPr/>
        <a:lstStyle/>
        <a:p>
          <a:r>
            <a:rPr lang="en-GB" sz="1050" dirty="0"/>
            <a:t>New ways </a:t>
          </a:r>
          <a:r>
            <a:rPr lang="en-GB" sz="1050"/>
            <a:t>of addressing societal </a:t>
          </a:r>
          <a:r>
            <a:rPr lang="en-GB" sz="1050" dirty="0"/>
            <a:t>challenges</a:t>
          </a:r>
        </a:p>
      </dgm:t>
    </dgm:pt>
    <dgm:pt modelId="{86BD2460-1AC9-B743-A1FE-A5765644F403}" type="parTrans" cxnId="{15D567E7-C7D4-6E42-8D13-BE2A8C39B3C9}">
      <dgm:prSet/>
      <dgm:spPr/>
      <dgm:t>
        <a:bodyPr/>
        <a:lstStyle/>
        <a:p>
          <a:endParaRPr lang="en-GB" sz="1800"/>
        </a:p>
      </dgm:t>
    </dgm:pt>
    <dgm:pt modelId="{ABCEFDA3-468B-7C4B-9B57-4665B459CB8D}" type="sibTrans" cxnId="{15D567E7-C7D4-6E42-8D13-BE2A8C39B3C9}">
      <dgm:prSet/>
      <dgm:spPr/>
      <dgm:t>
        <a:bodyPr/>
        <a:lstStyle/>
        <a:p>
          <a:endParaRPr lang="en-GB" sz="1800"/>
        </a:p>
      </dgm:t>
    </dgm:pt>
    <dgm:pt modelId="{EF2D7CFB-E68B-8747-BC72-F0FEA9248E42}" type="pres">
      <dgm:prSet presAssocID="{01527BE9-3E2A-4A47-9C22-96388DDF4E0C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6CA3072-D683-444F-82C6-D6968B55DFE2}" type="pres">
      <dgm:prSet presAssocID="{FAFF56A1-6394-0246-A187-178E58FF99B2}" presName="centerShape" presStyleLbl="node0" presStyleIdx="0" presStyleCnt="1"/>
      <dgm:spPr/>
    </dgm:pt>
    <dgm:pt modelId="{F2507805-7C35-3449-9345-894CD23D876E}" type="pres">
      <dgm:prSet presAssocID="{A2202D55-8C7E-7542-95F2-0A66E4129827}" presName="node" presStyleLbl="node1" presStyleIdx="0" presStyleCnt="7">
        <dgm:presLayoutVars>
          <dgm:bulletEnabled val="1"/>
        </dgm:presLayoutVars>
      </dgm:prSet>
      <dgm:spPr/>
    </dgm:pt>
    <dgm:pt modelId="{9A0D3256-9180-604B-98C9-A5FE39C59BA5}" type="pres">
      <dgm:prSet presAssocID="{A2202D55-8C7E-7542-95F2-0A66E4129827}" presName="dummy" presStyleCnt="0"/>
      <dgm:spPr/>
    </dgm:pt>
    <dgm:pt modelId="{300B0645-8C06-7245-976D-305B60EE202F}" type="pres">
      <dgm:prSet presAssocID="{5082AD2D-F9F9-AD46-9052-2E2CE8556CEE}" presName="sibTrans" presStyleLbl="sibTrans2D1" presStyleIdx="0" presStyleCnt="7"/>
      <dgm:spPr/>
    </dgm:pt>
    <dgm:pt modelId="{DA190795-DF82-1A46-8C7E-D293A928244E}" type="pres">
      <dgm:prSet presAssocID="{40D63C4C-457C-8849-86AE-0B0C67D280E5}" presName="node" presStyleLbl="node1" presStyleIdx="1" presStyleCnt="7">
        <dgm:presLayoutVars>
          <dgm:bulletEnabled val="1"/>
        </dgm:presLayoutVars>
      </dgm:prSet>
      <dgm:spPr/>
    </dgm:pt>
    <dgm:pt modelId="{BEEF2967-35CE-0546-B1C3-50BA812BADFB}" type="pres">
      <dgm:prSet presAssocID="{40D63C4C-457C-8849-86AE-0B0C67D280E5}" presName="dummy" presStyleCnt="0"/>
      <dgm:spPr/>
    </dgm:pt>
    <dgm:pt modelId="{95CAECE4-D0C2-A24F-87C2-C2FC1E9A338C}" type="pres">
      <dgm:prSet presAssocID="{960F68CF-61F4-A545-8563-02F71876D949}" presName="sibTrans" presStyleLbl="sibTrans2D1" presStyleIdx="1" presStyleCnt="7"/>
      <dgm:spPr/>
    </dgm:pt>
    <dgm:pt modelId="{D17FF331-612A-B74E-B459-1E0B173E6D8E}" type="pres">
      <dgm:prSet presAssocID="{00B6CA9B-DA15-0847-BCAA-80E13D678C02}" presName="node" presStyleLbl="node1" presStyleIdx="2" presStyleCnt="7">
        <dgm:presLayoutVars>
          <dgm:bulletEnabled val="1"/>
        </dgm:presLayoutVars>
      </dgm:prSet>
      <dgm:spPr/>
    </dgm:pt>
    <dgm:pt modelId="{6F95A3C7-4BDD-2047-BE29-5EA8802EC977}" type="pres">
      <dgm:prSet presAssocID="{00B6CA9B-DA15-0847-BCAA-80E13D678C02}" presName="dummy" presStyleCnt="0"/>
      <dgm:spPr/>
    </dgm:pt>
    <dgm:pt modelId="{CE1656BA-14F1-7B41-8071-FAFE4F7528BD}" type="pres">
      <dgm:prSet presAssocID="{E8E5D6E6-03E8-904C-BA16-F2D2C77EAC42}" presName="sibTrans" presStyleLbl="sibTrans2D1" presStyleIdx="2" presStyleCnt="7"/>
      <dgm:spPr/>
    </dgm:pt>
    <dgm:pt modelId="{00FC5B58-660F-5C40-B549-4E293F38239E}" type="pres">
      <dgm:prSet presAssocID="{2A6ED75F-A2A2-DD44-81D4-1A37FADB5F8D}" presName="node" presStyleLbl="node1" presStyleIdx="3" presStyleCnt="7">
        <dgm:presLayoutVars>
          <dgm:bulletEnabled val="1"/>
        </dgm:presLayoutVars>
      </dgm:prSet>
      <dgm:spPr/>
    </dgm:pt>
    <dgm:pt modelId="{A396AED2-A2E8-EA4F-8BCF-F7FDB457BA36}" type="pres">
      <dgm:prSet presAssocID="{2A6ED75F-A2A2-DD44-81D4-1A37FADB5F8D}" presName="dummy" presStyleCnt="0"/>
      <dgm:spPr/>
    </dgm:pt>
    <dgm:pt modelId="{F1618AFA-E545-0543-A225-B2762002C9CA}" type="pres">
      <dgm:prSet presAssocID="{53C4CA64-C3D4-5D45-86A9-D9B5D8EBD8D5}" presName="sibTrans" presStyleLbl="sibTrans2D1" presStyleIdx="3" presStyleCnt="7"/>
      <dgm:spPr/>
    </dgm:pt>
    <dgm:pt modelId="{0A88A405-C8EC-DE4F-92A9-185DBB3CE29D}" type="pres">
      <dgm:prSet presAssocID="{EC5E70FC-0C14-8E40-A1ED-C3F1116AF086}" presName="node" presStyleLbl="node1" presStyleIdx="4" presStyleCnt="7">
        <dgm:presLayoutVars>
          <dgm:bulletEnabled val="1"/>
        </dgm:presLayoutVars>
      </dgm:prSet>
      <dgm:spPr/>
    </dgm:pt>
    <dgm:pt modelId="{6B80987C-C9EB-FF47-BABF-9541FFD53AF9}" type="pres">
      <dgm:prSet presAssocID="{EC5E70FC-0C14-8E40-A1ED-C3F1116AF086}" presName="dummy" presStyleCnt="0"/>
      <dgm:spPr/>
    </dgm:pt>
    <dgm:pt modelId="{043504D0-34DA-1A4E-B176-598B84610E5F}" type="pres">
      <dgm:prSet presAssocID="{B8F1E45B-AD11-A944-B0C2-7301A1F38584}" presName="sibTrans" presStyleLbl="sibTrans2D1" presStyleIdx="4" presStyleCnt="7"/>
      <dgm:spPr/>
    </dgm:pt>
    <dgm:pt modelId="{6CB6AEBA-722A-6B42-A195-6886F3EAC809}" type="pres">
      <dgm:prSet presAssocID="{66475C93-E26F-BE46-A44A-6D25DE456BC5}" presName="node" presStyleLbl="node1" presStyleIdx="5" presStyleCnt="7">
        <dgm:presLayoutVars>
          <dgm:bulletEnabled val="1"/>
        </dgm:presLayoutVars>
      </dgm:prSet>
      <dgm:spPr/>
    </dgm:pt>
    <dgm:pt modelId="{28BB1970-16AB-9749-8BF8-BD996ACCB01B}" type="pres">
      <dgm:prSet presAssocID="{66475C93-E26F-BE46-A44A-6D25DE456BC5}" presName="dummy" presStyleCnt="0"/>
      <dgm:spPr/>
    </dgm:pt>
    <dgm:pt modelId="{F6F23A1E-3D13-0A4D-9466-48201A2708A7}" type="pres">
      <dgm:prSet presAssocID="{20657E01-7977-444C-B618-F2360F1A59A5}" presName="sibTrans" presStyleLbl="sibTrans2D1" presStyleIdx="5" presStyleCnt="7"/>
      <dgm:spPr/>
    </dgm:pt>
    <dgm:pt modelId="{2A16B637-2E6B-6D4D-BC3A-65E075190D9C}" type="pres">
      <dgm:prSet presAssocID="{39F9FC39-0C74-F14E-A1EA-9262A89699C0}" presName="node" presStyleLbl="node1" presStyleIdx="6" presStyleCnt="7">
        <dgm:presLayoutVars>
          <dgm:bulletEnabled val="1"/>
        </dgm:presLayoutVars>
      </dgm:prSet>
      <dgm:spPr/>
    </dgm:pt>
    <dgm:pt modelId="{EE941830-A7E7-C041-9938-B977B699293F}" type="pres">
      <dgm:prSet presAssocID="{39F9FC39-0C74-F14E-A1EA-9262A89699C0}" presName="dummy" presStyleCnt="0"/>
      <dgm:spPr/>
    </dgm:pt>
    <dgm:pt modelId="{0D02B7E9-1CB8-B14F-AAD4-21732478C69F}" type="pres">
      <dgm:prSet presAssocID="{ABCEFDA3-468B-7C4B-9B57-4665B459CB8D}" presName="sibTrans" presStyleLbl="sibTrans2D1" presStyleIdx="6" presStyleCnt="7"/>
      <dgm:spPr/>
    </dgm:pt>
  </dgm:ptLst>
  <dgm:cxnLst>
    <dgm:cxn modelId="{BF6F3F0F-94E7-6747-8D48-CE69513E7CBA}" type="presOf" srcId="{53C4CA64-C3D4-5D45-86A9-D9B5D8EBD8D5}" destId="{F1618AFA-E545-0543-A225-B2762002C9CA}" srcOrd="0" destOrd="0" presId="urn:microsoft.com/office/officeart/2005/8/layout/radial6"/>
    <dgm:cxn modelId="{A2B7AA1B-359E-EC47-BC36-4A5F3F71C534}" srcId="{FAFF56A1-6394-0246-A187-178E58FF99B2}" destId="{00B6CA9B-DA15-0847-BCAA-80E13D678C02}" srcOrd="2" destOrd="0" parTransId="{DC49FEBE-0AE5-C849-B3E5-8F034C65C3DF}" sibTransId="{E8E5D6E6-03E8-904C-BA16-F2D2C77EAC42}"/>
    <dgm:cxn modelId="{E0CD9224-8781-6D40-9CB0-E07A1F93F559}" type="presOf" srcId="{01527BE9-3E2A-4A47-9C22-96388DDF4E0C}" destId="{EF2D7CFB-E68B-8747-BC72-F0FEA9248E42}" srcOrd="0" destOrd="0" presId="urn:microsoft.com/office/officeart/2005/8/layout/radial6"/>
    <dgm:cxn modelId="{994B682A-EE55-E648-93E2-9CC2AC9C50B8}" srcId="{01527BE9-3E2A-4A47-9C22-96388DDF4E0C}" destId="{FAFF56A1-6394-0246-A187-178E58FF99B2}" srcOrd="0" destOrd="0" parTransId="{259924C2-9ED9-E846-9A6C-3ECC5F6AED47}" sibTransId="{973D4513-36F3-9B4C-BF6F-6F332BB78C64}"/>
    <dgm:cxn modelId="{A89F923B-CDF6-C945-B910-79B93A6E2AE3}" srcId="{FAFF56A1-6394-0246-A187-178E58FF99B2}" destId="{A2202D55-8C7E-7542-95F2-0A66E4129827}" srcOrd="0" destOrd="0" parTransId="{57DC6191-F0AB-1745-9C7B-D9053D2E2026}" sibTransId="{5082AD2D-F9F9-AD46-9052-2E2CE8556CEE}"/>
    <dgm:cxn modelId="{FB73F760-1F9F-FF42-ABB0-BF166E52CF70}" type="presOf" srcId="{EC5E70FC-0C14-8E40-A1ED-C3F1116AF086}" destId="{0A88A405-C8EC-DE4F-92A9-185DBB3CE29D}" srcOrd="0" destOrd="0" presId="urn:microsoft.com/office/officeart/2005/8/layout/radial6"/>
    <dgm:cxn modelId="{7E9F0762-A233-314E-B08D-4BA687F26A5D}" type="presOf" srcId="{40D63C4C-457C-8849-86AE-0B0C67D280E5}" destId="{DA190795-DF82-1A46-8C7E-D293A928244E}" srcOrd="0" destOrd="0" presId="urn:microsoft.com/office/officeart/2005/8/layout/radial6"/>
    <dgm:cxn modelId="{97D2AE6B-A7A4-AA45-8F4F-6A445E6ADDC3}" type="presOf" srcId="{B8F1E45B-AD11-A944-B0C2-7301A1F38584}" destId="{043504D0-34DA-1A4E-B176-598B84610E5F}" srcOrd="0" destOrd="0" presId="urn:microsoft.com/office/officeart/2005/8/layout/radial6"/>
    <dgm:cxn modelId="{57F6556D-3190-A048-8B16-ADBCCAE21FD8}" srcId="{FAFF56A1-6394-0246-A187-178E58FF99B2}" destId="{40D63C4C-457C-8849-86AE-0B0C67D280E5}" srcOrd="1" destOrd="0" parTransId="{24B14965-E7CA-7E4F-A43B-39692C7C9FBE}" sibTransId="{960F68CF-61F4-A545-8563-02F71876D949}"/>
    <dgm:cxn modelId="{E9967475-2DBF-2E4B-A35F-DA620CC55DCB}" srcId="{FAFF56A1-6394-0246-A187-178E58FF99B2}" destId="{2A6ED75F-A2A2-DD44-81D4-1A37FADB5F8D}" srcOrd="3" destOrd="0" parTransId="{D1A404B4-522B-1E40-BB1B-B876C252666A}" sibTransId="{53C4CA64-C3D4-5D45-86A9-D9B5D8EBD8D5}"/>
    <dgm:cxn modelId="{73B6F857-F35F-CD4A-AF29-14B6B9DD51A5}" type="presOf" srcId="{5082AD2D-F9F9-AD46-9052-2E2CE8556CEE}" destId="{300B0645-8C06-7245-976D-305B60EE202F}" srcOrd="0" destOrd="0" presId="urn:microsoft.com/office/officeart/2005/8/layout/radial6"/>
    <dgm:cxn modelId="{31A2D77D-CEF2-E143-947C-9E9C99705A79}" type="presOf" srcId="{ABCEFDA3-468B-7C4B-9B57-4665B459CB8D}" destId="{0D02B7E9-1CB8-B14F-AAD4-21732478C69F}" srcOrd="0" destOrd="0" presId="urn:microsoft.com/office/officeart/2005/8/layout/radial6"/>
    <dgm:cxn modelId="{F7B68682-5878-634B-9FC3-50ADA49D6C92}" type="presOf" srcId="{00B6CA9B-DA15-0847-BCAA-80E13D678C02}" destId="{D17FF331-612A-B74E-B459-1E0B173E6D8E}" srcOrd="0" destOrd="0" presId="urn:microsoft.com/office/officeart/2005/8/layout/radial6"/>
    <dgm:cxn modelId="{441F368F-391A-0340-9172-5F066D53797B}" type="presOf" srcId="{960F68CF-61F4-A545-8563-02F71876D949}" destId="{95CAECE4-D0C2-A24F-87C2-C2FC1E9A338C}" srcOrd="0" destOrd="0" presId="urn:microsoft.com/office/officeart/2005/8/layout/radial6"/>
    <dgm:cxn modelId="{95AE5295-875D-504D-9311-AEFAA92BA376}" type="presOf" srcId="{66475C93-E26F-BE46-A44A-6D25DE456BC5}" destId="{6CB6AEBA-722A-6B42-A195-6886F3EAC809}" srcOrd="0" destOrd="0" presId="urn:microsoft.com/office/officeart/2005/8/layout/radial6"/>
    <dgm:cxn modelId="{F017C3A1-C12A-CE4C-9A56-B2B11E76B70D}" type="presOf" srcId="{E8E5D6E6-03E8-904C-BA16-F2D2C77EAC42}" destId="{CE1656BA-14F1-7B41-8071-FAFE4F7528BD}" srcOrd="0" destOrd="0" presId="urn:microsoft.com/office/officeart/2005/8/layout/radial6"/>
    <dgm:cxn modelId="{0F67FAA1-5D9D-4846-B9E5-EFAB76E19618}" type="presOf" srcId="{20657E01-7977-444C-B618-F2360F1A59A5}" destId="{F6F23A1E-3D13-0A4D-9466-48201A2708A7}" srcOrd="0" destOrd="0" presId="urn:microsoft.com/office/officeart/2005/8/layout/radial6"/>
    <dgm:cxn modelId="{EC6872A8-2C86-084F-89D8-A4561BDF0368}" srcId="{FAFF56A1-6394-0246-A187-178E58FF99B2}" destId="{66475C93-E26F-BE46-A44A-6D25DE456BC5}" srcOrd="5" destOrd="0" parTransId="{CC4D7A52-ED38-DB46-94CB-3CAA4BDA7186}" sibTransId="{20657E01-7977-444C-B618-F2360F1A59A5}"/>
    <dgm:cxn modelId="{4376B6B4-CF30-2345-AEDB-4D6856F8E47D}" srcId="{FAFF56A1-6394-0246-A187-178E58FF99B2}" destId="{EC5E70FC-0C14-8E40-A1ED-C3F1116AF086}" srcOrd="4" destOrd="0" parTransId="{A616E9E7-95A9-3C49-839C-0C9E906491B4}" sibTransId="{B8F1E45B-AD11-A944-B0C2-7301A1F38584}"/>
    <dgm:cxn modelId="{19A93CBF-A20B-DE40-8361-0151BE4B7C0C}" type="presOf" srcId="{39F9FC39-0C74-F14E-A1EA-9262A89699C0}" destId="{2A16B637-2E6B-6D4D-BC3A-65E075190D9C}" srcOrd="0" destOrd="0" presId="urn:microsoft.com/office/officeart/2005/8/layout/radial6"/>
    <dgm:cxn modelId="{D708C9BF-63A3-F44D-875B-7ECB99B73BB3}" type="presOf" srcId="{2A6ED75F-A2A2-DD44-81D4-1A37FADB5F8D}" destId="{00FC5B58-660F-5C40-B549-4E293F38239E}" srcOrd="0" destOrd="0" presId="urn:microsoft.com/office/officeart/2005/8/layout/radial6"/>
    <dgm:cxn modelId="{32F1B9C7-5323-974A-8D1B-C749FA29454D}" type="presOf" srcId="{A2202D55-8C7E-7542-95F2-0A66E4129827}" destId="{F2507805-7C35-3449-9345-894CD23D876E}" srcOrd="0" destOrd="0" presId="urn:microsoft.com/office/officeart/2005/8/layout/radial6"/>
    <dgm:cxn modelId="{66F348D3-155E-0D45-8DF1-5384877CD16B}" type="presOf" srcId="{FAFF56A1-6394-0246-A187-178E58FF99B2}" destId="{66CA3072-D683-444F-82C6-D6968B55DFE2}" srcOrd="0" destOrd="0" presId="urn:microsoft.com/office/officeart/2005/8/layout/radial6"/>
    <dgm:cxn modelId="{15D567E7-C7D4-6E42-8D13-BE2A8C39B3C9}" srcId="{FAFF56A1-6394-0246-A187-178E58FF99B2}" destId="{39F9FC39-0C74-F14E-A1EA-9262A89699C0}" srcOrd="6" destOrd="0" parTransId="{86BD2460-1AC9-B743-A1FE-A5765644F403}" sibTransId="{ABCEFDA3-468B-7C4B-9B57-4665B459CB8D}"/>
    <dgm:cxn modelId="{9B86C984-11E3-7D46-A571-364784B6C36D}" type="presParOf" srcId="{EF2D7CFB-E68B-8747-BC72-F0FEA9248E42}" destId="{66CA3072-D683-444F-82C6-D6968B55DFE2}" srcOrd="0" destOrd="0" presId="urn:microsoft.com/office/officeart/2005/8/layout/radial6"/>
    <dgm:cxn modelId="{E628DA0F-844E-9F4A-B5A9-3E280C42AE13}" type="presParOf" srcId="{EF2D7CFB-E68B-8747-BC72-F0FEA9248E42}" destId="{F2507805-7C35-3449-9345-894CD23D876E}" srcOrd="1" destOrd="0" presId="urn:microsoft.com/office/officeart/2005/8/layout/radial6"/>
    <dgm:cxn modelId="{47466DAC-69A4-F840-99FE-864FB401A998}" type="presParOf" srcId="{EF2D7CFB-E68B-8747-BC72-F0FEA9248E42}" destId="{9A0D3256-9180-604B-98C9-A5FE39C59BA5}" srcOrd="2" destOrd="0" presId="urn:microsoft.com/office/officeart/2005/8/layout/radial6"/>
    <dgm:cxn modelId="{AA0AD8DC-33B4-3349-84B9-A267CDCA31CE}" type="presParOf" srcId="{EF2D7CFB-E68B-8747-BC72-F0FEA9248E42}" destId="{300B0645-8C06-7245-976D-305B60EE202F}" srcOrd="3" destOrd="0" presId="urn:microsoft.com/office/officeart/2005/8/layout/radial6"/>
    <dgm:cxn modelId="{E245E6B5-DEBC-3942-AC84-92C3D532ED57}" type="presParOf" srcId="{EF2D7CFB-E68B-8747-BC72-F0FEA9248E42}" destId="{DA190795-DF82-1A46-8C7E-D293A928244E}" srcOrd="4" destOrd="0" presId="urn:microsoft.com/office/officeart/2005/8/layout/radial6"/>
    <dgm:cxn modelId="{21D206AE-4579-E34C-83D6-D888C24716CA}" type="presParOf" srcId="{EF2D7CFB-E68B-8747-BC72-F0FEA9248E42}" destId="{BEEF2967-35CE-0546-B1C3-50BA812BADFB}" srcOrd="5" destOrd="0" presId="urn:microsoft.com/office/officeart/2005/8/layout/radial6"/>
    <dgm:cxn modelId="{4472A51E-3DCA-984B-A8F7-CA8F58FBF77D}" type="presParOf" srcId="{EF2D7CFB-E68B-8747-BC72-F0FEA9248E42}" destId="{95CAECE4-D0C2-A24F-87C2-C2FC1E9A338C}" srcOrd="6" destOrd="0" presId="urn:microsoft.com/office/officeart/2005/8/layout/radial6"/>
    <dgm:cxn modelId="{F9500C12-0E00-E749-B1A1-EA7E7F256ED7}" type="presParOf" srcId="{EF2D7CFB-E68B-8747-BC72-F0FEA9248E42}" destId="{D17FF331-612A-B74E-B459-1E0B173E6D8E}" srcOrd="7" destOrd="0" presId="urn:microsoft.com/office/officeart/2005/8/layout/radial6"/>
    <dgm:cxn modelId="{5610594B-6CB7-FB45-AFE4-30A47D6C3020}" type="presParOf" srcId="{EF2D7CFB-E68B-8747-BC72-F0FEA9248E42}" destId="{6F95A3C7-4BDD-2047-BE29-5EA8802EC977}" srcOrd="8" destOrd="0" presId="urn:microsoft.com/office/officeart/2005/8/layout/radial6"/>
    <dgm:cxn modelId="{0BB9F395-8B2D-9846-97DF-6FF6B90C25DB}" type="presParOf" srcId="{EF2D7CFB-E68B-8747-BC72-F0FEA9248E42}" destId="{CE1656BA-14F1-7B41-8071-FAFE4F7528BD}" srcOrd="9" destOrd="0" presId="urn:microsoft.com/office/officeart/2005/8/layout/radial6"/>
    <dgm:cxn modelId="{BFEAC2E1-1D4A-9942-A9F0-5BF8F86D06AE}" type="presParOf" srcId="{EF2D7CFB-E68B-8747-BC72-F0FEA9248E42}" destId="{00FC5B58-660F-5C40-B549-4E293F38239E}" srcOrd="10" destOrd="0" presId="urn:microsoft.com/office/officeart/2005/8/layout/radial6"/>
    <dgm:cxn modelId="{9E6C9888-B4D1-DB49-801A-1FEF945C7E22}" type="presParOf" srcId="{EF2D7CFB-E68B-8747-BC72-F0FEA9248E42}" destId="{A396AED2-A2E8-EA4F-8BCF-F7FDB457BA36}" srcOrd="11" destOrd="0" presId="urn:microsoft.com/office/officeart/2005/8/layout/radial6"/>
    <dgm:cxn modelId="{D8DFC09E-06EC-F245-9FAE-AD80EBF337B3}" type="presParOf" srcId="{EF2D7CFB-E68B-8747-BC72-F0FEA9248E42}" destId="{F1618AFA-E545-0543-A225-B2762002C9CA}" srcOrd="12" destOrd="0" presId="urn:microsoft.com/office/officeart/2005/8/layout/radial6"/>
    <dgm:cxn modelId="{623E6F29-0CCA-8E49-80C5-C1E5972796C7}" type="presParOf" srcId="{EF2D7CFB-E68B-8747-BC72-F0FEA9248E42}" destId="{0A88A405-C8EC-DE4F-92A9-185DBB3CE29D}" srcOrd="13" destOrd="0" presId="urn:microsoft.com/office/officeart/2005/8/layout/radial6"/>
    <dgm:cxn modelId="{16C086E2-5D25-3743-BD4C-B132399C67D2}" type="presParOf" srcId="{EF2D7CFB-E68B-8747-BC72-F0FEA9248E42}" destId="{6B80987C-C9EB-FF47-BABF-9541FFD53AF9}" srcOrd="14" destOrd="0" presId="urn:microsoft.com/office/officeart/2005/8/layout/radial6"/>
    <dgm:cxn modelId="{2AF27591-35D4-8C4F-BEB1-3A3C58542329}" type="presParOf" srcId="{EF2D7CFB-E68B-8747-BC72-F0FEA9248E42}" destId="{043504D0-34DA-1A4E-B176-598B84610E5F}" srcOrd="15" destOrd="0" presId="urn:microsoft.com/office/officeart/2005/8/layout/radial6"/>
    <dgm:cxn modelId="{BB457936-555A-1849-810F-C28681BC5551}" type="presParOf" srcId="{EF2D7CFB-E68B-8747-BC72-F0FEA9248E42}" destId="{6CB6AEBA-722A-6B42-A195-6886F3EAC809}" srcOrd="16" destOrd="0" presId="urn:microsoft.com/office/officeart/2005/8/layout/radial6"/>
    <dgm:cxn modelId="{A9944A9E-B364-794A-A892-424B40CE7A11}" type="presParOf" srcId="{EF2D7CFB-E68B-8747-BC72-F0FEA9248E42}" destId="{28BB1970-16AB-9749-8BF8-BD996ACCB01B}" srcOrd="17" destOrd="0" presId="urn:microsoft.com/office/officeart/2005/8/layout/radial6"/>
    <dgm:cxn modelId="{A9188CAB-5F43-FF46-9CD8-C72DD2452E9B}" type="presParOf" srcId="{EF2D7CFB-E68B-8747-BC72-F0FEA9248E42}" destId="{F6F23A1E-3D13-0A4D-9466-48201A2708A7}" srcOrd="18" destOrd="0" presId="urn:microsoft.com/office/officeart/2005/8/layout/radial6"/>
    <dgm:cxn modelId="{BA0909F1-2699-5542-80E7-A415D1C6EF3B}" type="presParOf" srcId="{EF2D7CFB-E68B-8747-BC72-F0FEA9248E42}" destId="{2A16B637-2E6B-6D4D-BC3A-65E075190D9C}" srcOrd="19" destOrd="0" presId="urn:microsoft.com/office/officeart/2005/8/layout/radial6"/>
    <dgm:cxn modelId="{9E590D2D-DB1D-124E-A91F-0785F2DBC5AA}" type="presParOf" srcId="{EF2D7CFB-E68B-8747-BC72-F0FEA9248E42}" destId="{EE941830-A7E7-C041-9938-B977B699293F}" srcOrd="20" destOrd="0" presId="urn:microsoft.com/office/officeart/2005/8/layout/radial6"/>
    <dgm:cxn modelId="{0DFA7DA8-2E2B-FB49-A193-C086053D90AB}" type="presParOf" srcId="{EF2D7CFB-E68B-8747-BC72-F0FEA9248E42}" destId="{0D02B7E9-1CB8-B14F-AAD4-21732478C69F}" srcOrd="21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02B7E9-1CB8-B14F-AAD4-21732478C69F}">
      <dsp:nvSpPr>
        <dsp:cNvPr id="0" name=""/>
        <dsp:cNvSpPr/>
      </dsp:nvSpPr>
      <dsp:spPr>
        <a:xfrm>
          <a:off x="1051729" y="517760"/>
          <a:ext cx="4108513" cy="4108513"/>
        </a:xfrm>
        <a:prstGeom prst="blockArc">
          <a:avLst>
            <a:gd name="adj1" fmla="val 13114286"/>
            <a:gd name="adj2" fmla="val 16200000"/>
            <a:gd name="adj3" fmla="val 389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F23A1E-3D13-0A4D-9466-48201A2708A7}">
      <dsp:nvSpPr>
        <dsp:cNvPr id="0" name=""/>
        <dsp:cNvSpPr/>
      </dsp:nvSpPr>
      <dsp:spPr>
        <a:xfrm>
          <a:off x="1051729" y="517760"/>
          <a:ext cx="4108513" cy="4108513"/>
        </a:xfrm>
        <a:prstGeom prst="blockArc">
          <a:avLst>
            <a:gd name="adj1" fmla="val 10028571"/>
            <a:gd name="adj2" fmla="val 13114286"/>
            <a:gd name="adj3" fmla="val 3899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3504D0-34DA-1A4E-B176-598B84610E5F}">
      <dsp:nvSpPr>
        <dsp:cNvPr id="0" name=""/>
        <dsp:cNvSpPr/>
      </dsp:nvSpPr>
      <dsp:spPr>
        <a:xfrm>
          <a:off x="1051729" y="517760"/>
          <a:ext cx="4108513" cy="4108513"/>
        </a:xfrm>
        <a:prstGeom prst="blockArc">
          <a:avLst>
            <a:gd name="adj1" fmla="val 6942857"/>
            <a:gd name="adj2" fmla="val 10028571"/>
            <a:gd name="adj3" fmla="val 3899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618AFA-E545-0543-A225-B2762002C9CA}">
      <dsp:nvSpPr>
        <dsp:cNvPr id="0" name=""/>
        <dsp:cNvSpPr/>
      </dsp:nvSpPr>
      <dsp:spPr>
        <a:xfrm>
          <a:off x="1051729" y="517760"/>
          <a:ext cx="4108513" cy="4108513"/>
        </a:xfrm>
        <a:prstGeom prst="blockArc">
          <a:avLst>
            <a:gd name="adj1" fmla="val 3857143"/>
            <a:gd name="adj2" fmla="val 6942857"/>
            <a:gd name="adj3" fmla="val 3899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1656BA-14F1-7B41-8071-FAFE4F7528BD}">
      <dsp:nvSpPr>
        <dsp:cNvPr id="0" name=""/>
        <dsp:cNvSpPr/>
      </dsp:nvSpPr>
      <dsp:spPr>
        <a:xfrm>
          <a:off x="1051729" y="517760"/>
          <a:ext cx="4108513" cy="4108513"/>
        </a:xfrm>
        <a:prstGeom prst="blockArc">
          <a:avLst>
            <a:gd name="adj1" fmla="val 771429"/>
            <a:gd name="adj2" fmla="val 3857143"/>
            <a:gd name="adj3" fmla="val 3899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CAECE4-D0C2-A24F-87C2-C2FC1E9A338C}">
      <dsp:nvSpPr>
        <dsp:cNvPr id="0" name=""/>
        <dsp:cNvSpPr/>
      </dsp:nvSpPr>
      <dsp:spPr>
        <a:xfrm>
          <a:off x="1051729" y="517760"/>
          <a:ext cx="4108513" cy="4108513"/>
        </a:xfrm>
        <a:prstGeom prst="blockArc">
          <a:avLst>
            <a:gd name="adj1" fmla="val 19285714"/>
            <a:gd name="adj2" fmla="val 771429"/>
            <a:gd name="adj3" fmla="val 3899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0B0645-8C06-7245-976D-305B60EE202F}">
      <dsp:nvSpPr>
        <dsp:cNvPr id="0" name=""/>
        <dsp:cNvSpPr/>
      </dsp:nvSpPr>
      <dsp:spPr>
        <a:xfrm>
          <a:off x="1051729" y="517760"/>
          <a:ext cx="4108513" cy="4108513"/>
        </a:xfrm>
        <a:prstGeom prst="blockArc">
          <a:avLst>
            <a:gd name="adj1" fmla="val 16200000"/>
            <a:gd name="adj2" fmla="val 19285714"/>
            <a:gd name="adj3" fmla="val 3899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CA3072-D683-444F-82C6-D6968B55DFE2}">
      <dsp:nvSpPr>
        <dsp:cNvPr id="0" name=""/>
        <dsp:cNvSpPr/>
      </dsp:nvSpPr>
      <dsp:spPr>
        <a:xfrm>
          <a:off x="2311290" y="1777321"/>
          <a:ext cx="1589391" cy="1589391"/>
        </a:xfrm>
        <a:prstGeom prst="ellipse">
          <a:avLst/>
        </a:prstGeom>
        <a:solidFill>
          <a:srgbClr val="241B3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A unique environment for conducting challenge-led interdisciplinary research</a:t>
          </a:r>
        </a:p>
      </dsp:txBody>
      <dsp:txXfrm>
        <a:off x="2544051" y="2010082"/>
        <a:ext cx="1123869" cy="1123869"/>
      </dsp:txXfrm>
    </dsp:sp>
    <dsp:sp modelId="{F2507805-7C35-3449-9345-894CD23D876E}">
      <dsp:nvSpPr>
        <dsp:cNvPr id="0" name=""/>
        <dsp:cNvSpPr/>
      </dsp:nvSpPr>
      <dsp:spPr>
        <a:xfrm>
          <a:off x="2549699" y="1526"/>
          <a:ext cx="1112574" cy="1112574"/>
        </a:xfrm>
        <a:prstGeom prst="ellipse">
          <a:avLst/>
        </a:prstGeom>
        <a:solidFill>
          <a:srgbClr val="241B3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50" kern="1200" dirty="0"/>
            <a:t>Collaborative working through co-location</a:t>
          </a:r>
        </a:p>
      </dsp:txBody>
      <dsp:txXfrm>
        <a:off x="2712632" y="164459"/>
        <a:ext cx="786708" cy="786708"/>
      </dsp:txXfrm>
    </dsp:sp>
    <dsp:sp modelId="{DA190795-DF82-1A46-8C7E-D293A928244E}">
      <dsp:nvSpPr>
        <dsp:cNvPr id="0" name=""/>
        <dsp:cNvSpPr/>
      </dsp:nvSpPr>
      <dsp:spPr>
        <a:xfrm>
          <a:off x="4124467" y="759894"/>
          <a:ext cx="1112574" cy="1112574"/>
        </a:xfrm>
        <a:prstGeom prst="ellipse">
          <a:avLst/>
        </a:prstGeom>
        <a:solidFill>
          <a:srgbClr val="241B3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50" kern="1200" dirty="0"/>
            <a:t>Co-produced research projects</a:t>
          </a:r>
        </a:p>
      </dsp:txBody>
      <dsp:txXfrm>
        <a:off x="4287400" y="922827"/>
        <a:ext cx="786708" cy="786708"/>
      </dsp:txXfrm>
    </dsp:sp>
    <dsp:sp modelId="{D17FF331-612A-B74E-B459-1E0B173E6D8E}">
      <dsp:nvSpPr>
        <dsp:cNvPr id="0" name=""/>
        <dsp:cNvSpPr/>
      </dsp:nvSpPr>
      <dsp:spPr>
        <a:xfrm>
          <a:off x="4513403" y="2463932"/>
          <a:ext cx="1112574" cy="1112574"/>
        </a:xfrm>
        <a:prstGeom prst="ellipse">
          <a:avLst/>
        </a:prstGeom>
        <a:solidFill>
          <a:srgbClr val="241B3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50" kern="1200" dirty="0"/>
            <a:t>Creative approaches for impact</a:t>
          </a:r>
        </a:p>
      </dsp:txBody>
      <dsp:txXfrm>
        <a:off x="4676336" y="2626865"/>
        <a:ext cx="786708" cy="786708"/>
      </dsp:txXfrm>
    </dsp:sp>
    <dsp:sp modelId="{00FC5B58-660F-5C40-B549-4E293F38239E}">
      <dsp:nvSpPr>
        <dsp:cNvPr id="0" name=""/>
        <dsp:cNvSpPr/>
      </dsp:nvSpPr>
      <dsp:spPr>
        <a:xfrm>
          <a:off x="3423629" y="3830464"/>
          <a:ext cx="1112574" cy="1112574"/>
        </a:xfrm>
        <a:prstGeom prst="ellipse">
          <a:avLst/>
        </a:prstGeom>
        <a:solidFill>
          <a:srgbClr val="241B3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50" kern="1200" dirty="0"/>
            <a:t>A culture that encourages challenge and change</a:t>
          </a:r>
        </a:p>
      </dsp:txBody>
      <dsp:txXfrm>
        <a:off x="3586562" y="3993397"/>
        <a:ext cx="786708" cy="786708"/>
      </dsp:txXfrm>
    </dsp:sp>
    <dsp:sp modelId="{0A88A405-C8EC-DE4F-92A9-185DBB3CE29D}">
      <dsp:nvSpPr>
        <dsp:cNvPr id="0" name=""/>
        <dsp:cNvSpPr/>
      </dsp:nvSpPr>
      <dsp:spPr>
        <a:xfrm>
          <a:off x="1675769" y="3830464"/>
          <a:ext cx="1112574" cy="1112574"/>
        </a:xfrm>
        <a:prstGeom prst="ellipse">
          <a:avLst/>
        </a:prstGeom>
        <a:solidFill>
          <a:srgbClr val="241B3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50" kern="1200" dirty="0"/>
            <a:t>Cutting edge research design and methods</a:t>
          </a:r>
        </a:p>
      </dsp:txBody>
      <dsp:txXfrm>
        <a:off x="1838702" y="3993397"/>
        <a:ext cx="786708" cy="786708"/>
      </dsp:txXfrm>
    </dsp:sp>
    <dsp:sp modelId="{6CB6AEBA-722A-6B42-A195-6886F3EAC809}">
      <dsp:nvSpPr>
        <dsp:cNvPr id="0" name=""/>
        <dsp:cNvSpPr/>
      </dsp:nvSpPr>
      <dsp:spPr>
        <a:xfrm>
          <a:off x="585995" y="2463932"/>
          <a:ext cx="1112574" cy="1112574"/>
        </a:xfrm>
        <a:prstGeom prst="ellipse">
          <a:avLst/>
        </a:prstGeom>
        <a:solidFill>
          <a:srgbClr val="241B3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50" kern="1200" dirty="0"/>
            <a:t>Showcases high quality social science research</a:t>
          </a:r>
        </a:p>
      </dsp:txBody>
      <dsp:txXfrm>
        <a:off x="748928" y="2626865"/>
        <a:ext cx="786708" cy="786708"/>
      </dsp:txXfrm>
    </dsp:sp>
    <dsp:sp modelId="{2A16B637-2E6B-6D4D-BC3A-65E075190D9C}">
      <dsp:nvSpPr>
        <dsp:cNvPr id="0" name=""/>
        <dsp:cNvSpPr/>
      </dsp:nvSpPr>
      <dsp:spPr>
        <a:xfrm>
          <a:off x="974931" y="759894"/>
          <a:ext cx="1112574" cy="1112574"/>
        </a:xfrm>
        <a:prstGeom prst="ellipse">
          <a:avLst/>
        </a:prstGeom>
        <a:solidFill>
          <a:srgbClr val="241B3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50" kern="1200" dirty="0"/>
            <a:t>New ways </a:t>
          </a:r>
          <a:r>
            <a:rPr lang="en-GB" sz="1050" kern="1200"/>
            <a:t>of addressing societal </a:t>
          </a:r>
          <a:r>
            <a:rPr lang="en-GB" sz="1050" kern="1200" dirty="0"/>
            <a:t>challenges</a:t>
          </a:r>
        </a:p>
      </dsp:txBody>
      <dsp:txXfrm>
        <a:off x="1137864" y="922827"/>
        <a:ext cx="786708" cy="7867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506DF9-F0A8-42C4-8073-753FE7A813F5}" type="datetimeFigureOut">
              <a:rPr lang="en-AU" smtClean="0"/>
              <a:t>19/10/2021</a:t>
            </a:fld>
            <a:endParaRPr lang="en-AU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AU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84118-C42D-41FE-A410-D319179E407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5329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GB" altLang="en-US" dirty="0"/>
              <a:t>Value propositions</a:t>
            </a:r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20977-99BA-4255-AB20-43F3BFEF2909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255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20977-99BA-4255-AB20-43F3BFEF2909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396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20977-99BA-4255-AB20-43F3BFEF2909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699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1467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2380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0686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a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9451E3-E75F-FB4B-94B2-59691DBF9479}"/>
              </a:ext>
            </a:extLst>
          </p:cNvPr>
          <p:cNvSpPr txBox="1"/>
          <p:nvPr userDrawn="1"/>
        </p:nvSpPr>
        <p:spPr>
          <a:xfrm>
            <a:off x="5208104" y="65995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54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88969-0B52-ED40-B944-C7624E0BD9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B01F87-0CA1-214A-995A-CA97E2B9EA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6CC1B-C9ED-9B45-AD7D-46F1ADD03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96D72-073D-4249-93D9-A591E659020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6CA5FC-83D0-7947-8F82-873E1147D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0A179-4C64-744F-A18D-EBDDA2323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1978FD-B4B5-ED4B-8F8B-7020B10645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704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906000" h="6858000">
                <a:moveTo>
                  <a:pt x="9906000" y="0"/>
                </a:moveTo>
                <a:lnTo>
                  <a:pt x="0" y="0"/>
                </a:lnTo>
                <a:lnTo>
                  <a:pt x="0" y="6857999"/>
                </a:lnTo>
                <a:lnTo>
                  <a:pt x="9906000" y="6857999"/>
                </a:lnTo>
                <a:lnTo>
                  <a:pt x="9906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835835" y="1386331"/>
            <a:ext cx="8520331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</a:rPr>
              <a:pPr/>
              <a:t>10/19/2021</a:t>
            </a:fld>
            <a:endParaRPr lang="en-US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nl-NL" kern="0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34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</a:rPr>
              <a:pPr/>
              <a:t>10/19/2021</a:t>
            </a:fld>
            <a:endParaRPr lang="en-US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nl-NL" kern="0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7944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906000" h="6858000">
                <a:moveTo>
                  <a:pt x="0" y="6858000"/>
                </a:moveTo>
                <a:lnTo>
                  <a:pt x="0" y="0"/>
                </a:lnTo>
                <a:lnTo>
                  <a:pt x="9905998" y="0"/>
                </a:lnTo>
                <a:lnTo>
                  <a:pt x="990599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118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</a:rPr>
              <a:pPr/>
              <a:t>10/19/2021</a:t>
            </a:fld>
            <a:endParaRPr lang="en-US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nl-NL" kern="0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193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</a:rPr>
              <a:pPr/>
              <a:t>10/19/2021</a:t>
            </a:fld>
            <a:endParaRPr lang="en-US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nl-NL" kern="0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977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739139"/>
            <a:ext cx="12192000" cy="467876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</a:rPr>
              <a:pPr/>
              <a:t>10/19/2021</a:t>
            </a:fld>
            <a:endParaRPr lang="en-US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nl-NL" kern="0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372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4174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5483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1281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5292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9171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2050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1258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3515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2052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BC6342-862D-8F41-A4EB-4549E9918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E53E74-DE8E-5C4E-BA4E-8A764E296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A9BFA-59D7-B343-BADB-8AB2C3DDDC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96D72-073D-4249-93D9-A591E6590208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53F56-F072-8946-BB21-02FEA8A9B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3F757-33CC-0C4A-BA67-2855BB7353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978FD-B4B5-ED4B-8F8B-7020B1064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41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55620" y="426211"/>
            <a:ext cx="10880758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2897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Relationship Id="rId9" Type="http://schemas.openxmlformats.org/officeDocument/2006/relationships/image" Target="../media/image5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33337044&#921;CPH@REDASSOCIATES.COM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Relationship Id="rId4" Type="http://schemas.openxmlformats.org/officeDocument/2006/relationships/hyperlink" Target="mailto:8788&#921;NYC@REDASSOCIATES.COM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youtube.com/watch?v=FKDERJc4CpM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1.emf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63.jpeg"/><Relationship Id="rId5" Type="http://schemas.openxmlformats.org/officeDocument/2006/relationships/diagramData" Target="../diagrams/data1.xml"/><Relationship Id="rId10" Type="http://schemas.openxmlformats.org/officeDocument/2006/relationships/image" Target="../media/image60.png"/><Relationship Id="rId4" Type="http://schemas.openxmlformats.org/officeDocument/2006/relationships/image" Target="../media/image62.jpeg"/><Relationship Id="rId9" Type="http://schemas.microsoft.com/office/2007/relationships/diagramDrawing" Target="../diagrams/drawing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18" Type="http://schemas.openxmlformats.org/officeDocument/2006/relationships/image" Target="../media/image80.png"/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12" Type="http://schemas.openxmlformats.org/officeDocument/2006/relationships/image" Target="../media/image74.png"/><Relationship Id="rId17" Type="http://schemas.openxmlformats.org/officeDocument/2006/relationships/image" Target="../media/image79.jpg"/><Relationship Id="rId2" Type="http://schemas.openxmlformats.org/officeDocument/2006/relationships/image" Target="../media/image64.jpeg"/><Relationship Id="rId16" Type="http://schemas.openxmlformats.org/officeDocument/2006/relationships/image" Target="../media/image78.png"/><Relationship Id="rId20" Type="http://schemas.openxmlformats.org/officeDocument/2006/relationships/image" Target="../media/image8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jpe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7.jpeg"/><Relationship Id="rId10" Type="http://schemas.openxmlformats.org/officeDocument/2006/relationships/image" Target="../media/image72.png"/><Relationship Id="rId19" Type="http://schemas.openxmlformats.org/officeDocument/2006/relationships/image" Target="../media/image81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Relationship Id="rId14" Type="http://schemas.openxmlformats.org/officeDocument/2006/relationships/image" Target="../media/image7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ardiff.ac.uk/spark" TargetMode="Externa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12" Type="http://schemas.openxmlformats.org/officeDocument/2006/relationships/image" Target="../media/image33.png"/><Relationship Id="rId17" Type="http://schemas.openxmlformats.org/officeDocument/2006/relationships/image" Target="../media/image38.jpg"/><Relationship Id="rId2" Type="http://schemas.openxmlformats.org/officeDocument/2006/relationships/image" Target="../media/image23.jp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jpg"/><Relationship Id="rId15" Type="http://schemas.openxmlformats.org/officeDocument/2006/relationships/image" Target="../media/image36.png"/><Relationship Id="rId10" Type="http://schemas.openxmlformats.org/officeDocument/2006/relationships/image" Target="../media/image31.jpg"/><Relationship Id="rId4" Type="http://schemas.openxmlformats.org/officeDocument/2006/relationships/image" Target="../media/image25.jpg"/><Relationship Id="rId9" Type="http://schemas.openxmlformats.org/officeDocument/2006/relationships/image" Target="../media/image30.jpg"/><Relationship Id="rId14" Type="http://schemas.openxmlformats.org/officeDocument/2006/relationships/image" Target="../media/image3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250954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588" y="5596524"/>
            <a:ext cx="3979657" cy="869664"/>
          </a:xfrm>
          <a:prstGeom prst="rect">
            <a:avLst/>
          </a:prstGeom>
        </p:spPr>
      </p:pic>
      <p:sp>
        <p:nvSpPr>
          <p:cNvPr id="19" name="Tekstvak 18"/>
          <p:cNvSpPr txBox="1"/>
          <p:nvPr/>
        </p:nvSpPr>
        <p:spPr>
          <a:xfrm>
            <a:off x="0" y="1777818"/>
            <a:ext cx="1219200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lvl="0" algn="ctr"/>
            <a:r>
              <a:rPr kumimoji="0" lang="nl-NL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Impact of </a:t>
            </a:r>
            <a:r>
              <a:rPr kumimoji="0" lang="nl-NL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Social</a:t>
            </a:r>
            <a:r>
              <a:rPr kumimoji="0" lang="nl-NL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Sciences, </a:t>
            </a:r>
            <a:r>
              <a:rPr kumimoji="0" lang="nl-NL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Humanities</a:t>
            </a:r>
            <a:r>
              <a:rPr lang="nl-NL" sz="3600" i="1" dirty="0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 </a:t>
            </a:r>
            <a:r>
              <a:rPr lang="nl-NL" sz="3600" i="1" dirty="0" err="1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and</a:t>
            </a:r>
            <a:r>
              <a:rPr lang="nl-NL" sz="3600" i="1" dirty="0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 Arts Conference </a:t>
            </a:r>
          </a:p>
          <a:p>
            <a:pPr lvl="0" algn="ctr"/>
            <a:r>
              <a:rPr lang="nl-NL" sz="3600" i="1" dirty="0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The Parallel </a:t>
            </a:r>
            <a:r>
              <a:rPr lang="nl-NL" sz="3600" i="1" dirty="0" err="1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Session</a:t>
            </a:r>
            <a:r>
              <a:rPr lang="nl-NL" sz="3600" i="1" dirty="0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 on:  </a:t>
            </a:r>
            <a:endParaRPr kumimoji="0" lang="nl-NL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lvl="0" algn="ctr"/>
            <a:r>
              <a:rPr lang="en-US" sz="4800" b="1" dirty="0">
                <a:solidFill>
                  <a:srgbClr val="820000"/>
                </a:solidFill>
                <a:latin typeface="Garamond" panose="02020404030301010803" pitchFamily="18" charset="0"/>
              </a:rPr>
              <a:t>Science-Business Collaboration &amp; Entrepreneurship</a:t>
            </a:r>
            <a:endParaRPr kumimoji="0" lang="nl-NL" sz="4800" b="1" i="0" u="none" strike="noStrike" kern="1200" cap="none" spc="0" normalizeH="0" baseline="0" noProof="0" dirty="0">
              <a:ln>
                <a:noFill/>
              </a:ln>
              <a:solidFill>
                <a:srgbClr val="82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2368737" y="5026119"/>
            <a:ext cx="778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prstClr val="black"/>
                </a:solidFill>
                <a:latin typeface="Garamond" panose="02020404030301010803" pitchFamily="18" charset="0"/>
              </a:rPr>
              <a:t>15 October, 2021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09773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79537" y="1919732"/>
            <a:ext cx="7741920" cy="28422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4100"/>
              </a:lnSpc>
              <a:spcBef>
                <a:spcPts val="95"/>
              </a:spcBef>
            </a:pPr>
            <a:r>
              <a:rPr sz="5400" spc="-65" dirty="0">
                <a:solidFill>
                  <a:srgbClr val="FFFFFF"/>
                </a:solidFill>
                <a:latin typeface="Georgia"/>
                <a:cs typeface="Georgia"/>
              </a:rPr>
              <a:t>H</a:t>
            </a:r>
            <a:r>
              <a:rPr sz="5400" spc="-300" dirty="0">
                <a:solidFill>
                  <a:srgbClr val="FFFFFF"/>
                </a:solidFill>
                <a:latin typeface="Georgia"/>
                <a:cs typeface="Georgia"/>
              </a:rPr>
              <a:t>u</a:t>
            </a:r>
            <a:r>
              <a:rPr sz="5400" spc="-420" dirty="0">
                <a:solidFill>
                  <a:srgbClr val="FFFFFF"/>
                </a:solidFill>
                <a:latin typeface="Georgia"/>
                <a:cs typeface="Georgia"/>
              </a:rPr>
              <a:t>m</a:t>
            </a:r>
            <a:r>
              <a:rPr sz="5400" spc="-185" dirty="0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sz="5400" spc="-325" dirty="0">
                <a:solidFill>
                  <a:srgbClr val="FFFFFF"/>
                </a:solidFill>
                <a:latin typeface="Georgia"/>
                <a:cs typeface="Georgia"/>
              </a:rPr>
              <a:t>n</a:t>
            </a:r>
            <a:r>
              <a:rPr sz="5400" spc="5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5400" spc="-540" dirty="0">
                <a:solidFill>
                  <a:srgbClr val="FFFFFF"/>
                </a:solidFill>
                <a:latin typeface="Georgia"/>
                <a:cs typeface="Georgia"/>
              </a:rPr>
              <a:t>s</a:t>
            </a:r>
            <a:r>
              <a:rPr sz="5400" spc="-140" dirty="0">
                <a:solidFill>
                  <a:srgbClr val="FFFFFF"/>
                </a:solidFill>
                <a:latin typeface="Georgia"/>
                <a:cs typeface="Georgia"/>
              </a:rPr>
              <a:t>c</a:t>
            </a:r>
            <a:r>
              <a:rPr sz="5400" spc="-185" dirty="0">
                <a:solidFill>
                  <a:srgbClr val="FFFFFF"/>
                </a:solidFill>
                <a:latin typeface="Georgia"/>
                <a:cs typeface="Georgia"/>
              </a:rPr>
              <a:t>i</a:t>
            </a:r>
            <a:r>
              <a:rPr sz="5400" spc="-305" dirty="0">
                <a:solidFill>
                  <a:srgbClr val="FFFFFF"/>
                </a:solidFill>
                <a:latin typeface="Georgia"/>
                <a:cs typeface="Georgia"/>
              </a:rPr>
              <a:t>e</a:t>
            </a:r>
            <a:r>
              <a:rPr sz="5400" spc="-320" dirty="0">
                <a:solidFill>
                  <a:srgbClr val="FFFFFF"/>
                </a:solidFill>
                <a:latin typeface="Georgia"/>
                <a:cs typeface="Georgia"/>
              </a:rPr>
              <a:t>n</a:t>
            </a:r>
            <a:r>
              <a:rPr sz="5400" spc="-140" dirty="0">
                <a:solidFill>
                  <a:srgbClr val="FFFFFF"/>
                </a:solidFill>
                <a:latin typeface="Georgia"/>
                <a:cs typeface="Georgia"/>
              </a:rPr>
              <a:t>c</a:t>
            </a:r>
            <a:r>
              <a:rPr sz="5400" spc="-250" dirty="0">
                <a:solidFill>
                  <a:srgbClr val="FFFFFF"/>
                </a:solidFill>
                <a:latin typeface="Georgia"/>
                <a:cs typeface="Georgia"/>
              </a:rPr>
              <a:t>e</a:t>
            </a:r>
            <a:r>
              <a:rPr sz="5400" spc="4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5400" spc="-385" dirty="0">
                <a:solidFill>
                  <a:srgbClr val="FFFFFF"/>
                </a:solidFill>
                <a:latin typeface="Georgia"/>
                <a:cs typeface="Georgia"/>
              </a:rPr>
              <a:t>is</a:t>
            </a:r>
            <a:r>
              <a:rPr sz="5400" spc="4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5400" spc="-220" dirty="0">
                <a:solidFill>
                  <a:srgbClr val="FFFFFF"/>
                </a:solidFill>
                <a:latin typeface="Georgia"/>
                <a:cs typeface="Georgia"/>
              </a:rPr>
              <a:t>b</a:t>
            </a:r>
            <a:r>
              <a:rPr sz="5400" spc="-250" dirty="0">
                <a:solidFill>
                  <a:srgbClr val="FFFFFF"/>
                </a:solidFill>
                <a:latin typeface="Georgia"/>
                <a:cs typeface="Georgia"/>
              </a:rPr>
              <a:t>e</a:t>
            </a:r>
            <a:r>
              <a:rPr sz="5400" spc="-140" dirty="0">
                <a:solidFill>
                  <a:srgbClr val="FFFFFF"/>
                </a:solidFill>
                <a:latin typeface="Georgia"/>
                <a:cs typeface="Georgia"/>
              </a:rPr>
              <a:t>c</a:t>
            </a:r>
            <a:r>
              <a:rPr sz="5400" spc="-245" dirty="0">
                <a:solidFill>
                  <a:srgbClr val="FFFFFF"/>
                </a:solidFill>
                <a:latin typeface="Georgia"/>
                <a:cs typeface="Georgia"/>
              </a:rPr>
              <a:t>o</a:t>
            </a:r>
            <a:r>
              <a:rPr sz="5400" spc="-390" dirty="0">
                <a:solidFill>
                  <a:srgbClr val="FFFFFF"/>
                </a:solidFill>
                <a:latin typeface="Georgia"/>
                <a:cs typeface="Georgia"/>
              </a:rPr>
              <a:t>m</a:t>
            </a:r>
            <a:r>
              <a:rPr sz="5400" spc="-185" dirty="0">
                <a:solidFill>
                  <a:srgbClr val="FFFFFF"/>
                </a:solidFill>
                <a:latin typeface="Georgia"/>
                <a:cs typeface="Georgia"/>
              </a:rPr>
              <a:t>i</a:t>
            </a:r>
            <a:r>
              <a:rPr sz="5400" spc="-370" dirty="0">
                <a:solidFill>
                  <a:srgbClr val="FFFFFF"/>
                </a:solidFill>
                <a:latin typeface="Georgia"/>
                <a:cs typeface="Georgia"/>
              </a:rPr>
              <a:t>n</a:t>
            </a:r>
            <a:r>
              <a:rPr sz="5400" spc="-145" dirty="0">
                <a:solidFill>
                  <a:srgbClr val="FFFFFF"/>
                </a:solidFill>
                <a:latin typeface="Georgia"/>
                <a:cs typeface="Georgia"/>
              </a:rPr>
              <a:t>g  </a:t>
            </a:r>
            <a:r>
              <a:rPr sz="5400" spc="-190" dirty="0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sz="5400" spc="4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5400" spc="-250" dirty="0">
                <a:solidFill>
                  <a:srgbClr val="FFFFFF"/>
                </a:solidFill>
                <a:latin typeface="Georgia"/>
                <a:cs typeface="Georgia"/>
              </a:rPr>
              <a:t>relevant</a:t>
            </a:r>
            <a:r>
              <a:rPr sz="5400" spc="4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5400" spc="-240" dirty="0">
                <a:solidFill>
                  <a:srgbClr val="FFFFFF"/>
                </a:solidFill>
                <a:latin typeface="Georgia"/>
                <a:cs typeface="Georgia"/>
              </a:rPr>
              <a:t>arena</a:t>
            </a:r>
            <a:endParaRPr sz="5400">
              <a:latin typeface="Georgia"/>
              <a:cs typeface="Georgia"/>
            </a:endParaRPr>
          </a:p>
          <a:p>
            <a:pPr marL="635" algn="ctr">
              <a:spcBef>
                <a:spcPts val="915"/>
              </a:spcBef>
            </a:pPr>
            <a:r>
              <a:rPr sz="5400" spc="-254" dirty="0">
                <a:solidFill>
                  <a:srgbClr val="FFFFFF"/>
                </a:solidFill>
                <a:latin typeface="Georgia"/>
                <a:cs typeface="Georgia"/>
              </a:rPr>
              <a:t>for</a:t>
            </a:r>
            <a:r>
              <a:rPr sz="5400" spc="3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5400" spc="-375" dirty="0">
                <a:solidFill>
                  <a:srgbClr val="FFFFFF"/>
                </a:solidFill>
                <a:latin typeface="Georgia"/>
                <a:cs typeface="Georgia"/>
              </a:rPr>
              <a:t>businesses</a:t>
            </a:r>
            <a:endParaRPr sz="540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966909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98620" y="426212"/>
            <a:ext cx="10880758" cy="6815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384" marR="5080">
              <a:lnSpc>
                <a:spcPct val="112999"/>
              </a:lnSpc>
              <a:spcBef>
                <a:spcPts val="100"/>
              </a:spcBef>
            </a:pPr>
            <a:r>
              <a:rPr spc="65" dirty="0"/>
              <a:t>Human</a:t>
            </a:r>
            <a:r>
              <a:rPr spc="10" dirty="0"/>
              <a:t> </a:t>
            </a:r>
            <a:r>
              <a:rPr spc="-35" dirty="0"/>
              <a:t>science</a:t>
            </a:r>
            <a:r>
              <a:rPr spc="10" dirty="0"/>
              <a:t> </a:t>
            </a:r>
            <a:r>
              <a:rPr spc="5" dirty="0"/>
              <a:t>methods</a:t>
            </a:r>
            <a:r>
              <a:rPr spc="10" dirty="0"/>
              <a:t> </a:t>
            </a:r>
            <a:r>
              <a:rPr spc="20" dirty="0"/>
              <a:t>can</a:t>
            </a:r>
            <a:r>
              <a:rPr spc="5" dirty="0"/>
              <a:t> </a:t>
            </a:r>
            <a:r>
              <a:rPr dirty="0"/>
              <a:t>help</a:t>
            </a:r>
            <a:r>
              <a:rPr spc="10" dirty="0"/>
              <a:t> </a:t>
            </a:r>
            <a:r>
              <a:rPr spc="20" dirty="0"/>
              <a:t>understand</a:t>
            </a:r>
            <a:r>
              <a:rPr spc="5" dirty="0"/>
              <a:t> </a:t>
            </a:r>
            <a:r>
              <a:rPr i="1" spc="-5" dirty="0">
                <a:latin typeface="Garamond"/>
                <a:cs typeface="Garamond"/>
              </a:rPr>
              <a:t>the</a:t>
            </a:r>
            <a:r>
              <a:rPr i="1" spc="5" dirty="0">
                <a:latin typeface="Garamond"/>
                <a:cs typeface="Garamond"/>
              </a:rPr>
              <a:t> </a:t>
            </a:r>
            <a:r>
              <a:rPr i="1" spc="80" dirty="0">
                <a:latin typeface="Garamond"/>
                <a:cs typeface="Garamond"/>
              </a:rPr>
              <a:t>why</a:t>
            </a:r>
            <a:r>
              <a:rPr i="1" spc="10" dirty="0">
                <a:latin typeface="Garamond"/>
                <a:cs typeface="Garamond"/>
              </a:rPr>
              <a:t> </a:t>
            </a:r>
            <a:r>
              <a:rPr spc="25" dirty="0"/>
              <a:t>through</a:t>
            </a:r>
            <a:r>
              <a:rPr spc="5" dirty="0"/>
              <a:t> </a:t>
            </a:r>
            <a:r>
              <a:rPr spc="10" dirty="0"/>
              <a:t>deep</a:t>
            </a:r>
            <a:r>
              <a:rPr spc="5" dirty="0"/>
              <a:t> </a:t>
            </a:r>
            <a:r>
              <a:rPr spc="10" dirty="0"/>
              <a:t>understanding</a:t>
            </a:r>
            <a:r>
              <a:rPr spc="15" dirty="0"/>
              <a:t> </a:t>
            </a:r>
            <a:r>
              <a:rPr spc="-65" dirty="0"/>
              <a:t>of </a:t>
            </a:r>
            <a:r>
              <a:rPr spc="-484" dirty="0"/>
              <a:t> </a:t>
            </a:r>
            <a:r>
              <a:rPr spc="-10" dirty="0"/>
              <a:t>how</a:t>
            </a:r>
            <a:r>
              <a:rPr spc="-5" dirty="0"/>
              <a:t> companies</a:t>
            </a:r>
            <a:r>
              <a:rPr dirty="0"/>
              <a:t> </a:t>
            </a:r>
            <a:r>
              <a:rPr spc="45" dirty="0"/>
              <a:t>and</a:t>
            </a:r>
            <a:r>
              <a:rPr dirty="0"/>
              <a:t> </a:t>
            </a:r>
            <a:r>
              <a:rPr spc="-10" dirty="0"/>
              <a:t>people</a:t>
            </a:r>
            <a:r>
              <a:rPr spc="5" dirty="0"/>
              <a:t> </a:t>
            </a:r>
            <a:r>
              <a:rPr dirty="0"/>
              <a:t>in</a:t>
            </a:r>
            <a:r>
              <a:rPr spc="5" dirty="0"/>
              <a:t> </a:t>
            </a:r>
            <a:r>
              <a:rPr dirty="0"/>
              <a:t>real</a:t>
            </a:r>
            <a:r>
              <a:rPr spc="-5" dirty="0"/>
              <a:t> </a:t>
            </a:r>
            <a:r>
              <a:rPr spc="-15" dirty="0"/>
              <a:t>contexts</a:t>
            </a:r>
            <a:r>
              <a:rPr dirty="0"/>
              <a:t> </a:t>
            </a:r>
            <a:r>
              <a:rPr spc="-5" dirty="0"/>
              <a:t>experience</a:t>
            </a:r>
            <a:r>
              <a:rPr spc="5" dirty="0"/>
              <a:t> </a:t>
            </a:r>
            <a:r>
              <a:rPr spc="50" dirty="0"/>
              <a:t>and</a:t>
            </a:r>
            <a:r>
              <a:rPr dirty="0"/>
              <a:t> </a:t>
            </a:r>
            <a:r>
              <a:rPr spc="20" dirty="0"/>
              <a:t>interpret</a:t>
            </a:r>
            <a:r>
              <a:rPr spc="5" dirty="0"/>
              <a:t> </a:t>
            </a:r>
            <a:r>
              <a:rPr spc="20" dirty="0"/>
              <a:t>the</a:t>
            </a:r>
            <a:r>
              <a:rPr spc="5" dirty="0"/>
              <a:t> </a:t>
            </a:r>
            <a:r>
              <a:rPr spc="-20" dirty="0"/>
              <a:t>world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645648" y="2383535"/>
            <a:ext cx="2871470" cy="87884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algn="ctr">
              <a:lnSpc>
                <a:spcPct val="110600"/>
              </a:lnSpc>
              <a:spcBef>
                <a:spcPts val="50"/>
              </a:spcBef>
            </a:pPr>
            <a:r>
              <a:rPr sz="1700" b="1" kern="0" spc="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Above</a:t>
            </a:r>
            <a:r>
              <a:rPr sz="1700" b="1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1700" b="1" kern="0" spc="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the</a:t>
            </a:r>
            <a:r>
              <a:rPr sz="1700" b="1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1700" b="1" kern="0" spc="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surface:</a:t>
            </a:r>
            <a:r>
              <a:rPr sz="1700" b="1" kern="0" spc="-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1700" b="1" kern="0" spc="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Thin</a:t>
            </a:r>
            <a:r>
              <a:rPr sz="1700" b="1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1700" b="1" kern="0" spc="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data </a:t>
            </a:r>
            <a:r>
              <a:rPr sz="1700" b="1" kern="0" spc="-409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1700" i="1" kern="0" spc="10" dirty="0">
                <a:solidFill>
                  <a:sysClr val="windowText" lastClr="000000"/>
                </a:solidFill>
                <a:latin typeface="Garamond"/>
                <a:cs typeface="Garamond"/>
              </a:rPr>
              <a:t>Inside-out, </a:t>
            </a:r>
            <a:r>
              <a:rPr sz="1700" i="1" kern="0" spc="30" dirty="0">
                <a:solidFill>
                  <a:sysClr val="windowText" lastClr="000000"/>
                </a:solidFill>
                <a:latin typeface="Garamond"/>
                <a:cs typeface="Garamond"/>
              </a:rPr>
              <a:t>following </a:t>
            </a:r>
            <a:r>
              <a:rPr sz="1700" i="1" kern="0" spc="-15" dirty="0">
                <a:solidFill>
                  <a:sysClr val="windowText" lastClr="000000"/>
                </a:solidFill>
                <a:latin typeface="Garamond"/>
                <a:cs typeface="Garamond"/>
              </a:rPr>
              <a:t>the </a:t>
            </a:r>
            <a:r>
              <a:rPr sz="1700" i="1" kern="0" spc="5" dirty="0">
                <a:solidFill>
                  <a:sysClr val="windowText" lastClr="000000"/>
                </a:solidFill>
                <a:latin typeface="Garamond"/>
                <a:cs typeface="Garamond"/>
              </a:rPr>
              <a:t>industry </a:t>
            </a:r>
            <a:r>
              <a:rPr sz="1700" i="1" kern="0" spc="30" dirty="0">
                <a:solidFill>
                  <a:sysClr val="windowText" lastClr="000000"/>
                </a:solidFill>
                <a:latin typeface="Garamond"/>
                <a:cs typeface="Garamond"/>
              </a:rPr>
              <a:t>logic </a:t>
            </a:r>
            <a:r>
              <a:rPr sz="1700" i="1" kern="0" spc="35" dirty="0">
                <a:solidFill>
                  <a:sysClr val="windowText" lastClr="000000"/>
                </a:solidFill>
                <a:latin typeface="Garamond"/>
                <a:cs typeface="Garamond"/>
              </a:rPr>
              <a:t> </a:t>
            </a:r>
            <a:r>
              <a:rPr sz="1700" i="1" kern="0" spc="-140" dirty="0">
                <a:solidFill>
                  <a:sysClr val="windowText" lastClr="000000"/>
                </a:solidFill>
                <a:latin typeface="Garamond"/>
                <a:cs typeface="Garamond"/>
              </a:rPr>
              <a:t>F</a:t>
            </a:r>
            <a:r>
              <a:rPr sz="1700" i="1" kern="0" spc="-40" dirty="0">
                <a:solidFill>
                  <a:sysClr val="windowText" lastClr="000000"/>
                </a:solidFill>
                <a:latin typeface="Garamond"/>
                <a:cs typeface="Garamond"/>
              </a:rPr>
              <a:t>o</a:t>
            </a:r>
            <a:r>
              <a:rPr sz="1700" i="1" kern="0" spc="70" dirty="0">
                <a:solidFill>
                  <a:sysClr val="windowText" lastClr="000000"/>
                </a:solidFill>
                <a:latin typeface="Garamond"/>
                <a:cs typeface="Garamond"/>
              </a:rPr>
              <a:t>c</a:t>
            </a:r>
            <a:r>
              <a:rPr sz="1700" i="1" kern="0" spc="-15" dirty="0">
                <a:solidFill>
                  <a:sysClr val="windowText" lastClr="000000"/>
                </a:solidFill>
                <a:latin typeface="Garamond"/>
                <a:cs typeface="Garamond"/>
              </a:rPr>
              <a:t>u</a:t>
            </a:r>
            <a:r>
              <a:rPr sz="1700" i="1" kern="0" spc="35" dirty="0">
                <a:solidFill>
                  <a:sysClr val="windowText" lastClr="000000"/>
                </a:solidFill>
                <a:latin typeface="Garamond"/>
                <a:cs typeface="Garamond"/>
              </a:rPr>
              <a:t>s</a:t>
            </a:r>
            <a:r>
              <a:rPr sz="1700" i="1" kern="0" spc="-20" dirty="0">
                <a:solidFill>
                  <a:sysClr val="windowText" lastClr="000000"/>
                </a:solidFill>
                <a:latin typeface="Garamond"/>
                <a:cs typeface="Garamond"/>
              </a:rPr>
              <a:t> </a:t>
            </a:r>
            <a:r>
              <a:rPr sz="1700" i="1" kern="0" spc="-10" dirty="0">
                <a:solidFill>
                  <a:sysClr val="windowText" lastClr="000000"/>
                </a:solidFill>
                <a:latin typeface="Garamond"/>
                <a:cs typeface="Garamond"/>
              </a:rPr>
              <a:t>o</a:t>
            </a:r>
            <a:r>
              <a:rPr sz="1700" i="1" kern="0" dirty="0">
                <a:solidFill>
                  <a:sysClr val="windowText" lastClr="000000"/>
                </a:solidFill>
                <a:latin typeface="Garamond"/>
                <a:cs typeface="Garamond"/>
              </a:rPr>
              <a:t>n</a:t>
            </a:r>
            <a:r>
              <a:rPr sz="1700" i="1" kern="0" spc="-30" dirty="0">
                <a:solidFill>
                  <a:sysClr val="windowText" lastClr="000000"/>
                </a:solidFill>
                <a:latin typeface="Garamond"/>
                <a:cs typeface="Garamond"/>
              </a:rPr>
              <a:t> </a:t>
            </a:r>
            <a:r>
              <a:rPr sz="1700" i="1" kern="0" spc="-25" dirty="0">
                <a:solidFill>
                  <a:sysClr val="windowText" lastClr="000000"/>
                </a:solidFill>
                <a:latin typeface="Garamond"/>
                <a:cs typeface="Garamond"/>
              </a:rPr>
              <a:t>h</a:t>
            </a:r>
            <a:r>
              <a:rPr sz="1700" i="1" kern="0" spc="25" dirty="0">
                <a:solidFill>
                  <a:sysClr val="windowText" lastClr="000000"/>
                </a:solidFill>
                <a:latin typeface="Garamond"/>
                <a:cs typeface="Garamond"/>
              </a:rPr>
              <a:t>o</a:t>
            </a:r>
            <a:r>
              <a:rPr sz="1700" i="1" kern="0" spc="155" dirty="0">
                <a:solidFill>
                  <a:sysClr val="windowText" lastClr="000000"/>
                </a:solidFill>
                <a:latin typeface="Garamond"/>
                <a:cs typeface="Garamond"/>
              </a:rPr>
              <a:t>w</a:t>
            </a:r>
            <a:r>
              <a:rPr sz="1700" i="1" kern="0" spc="-40" dirty="0">
                <a:solidFill>
                  <a:sysClr val="windowText" lastClr="000000"/>
                </a:solidFill>
                <a:latin typeface="Garamond"/>
                <a:cs typeface="Garamond"/>
              </a:rPr>
              <a:t> </a:t>
            </a:r>
            <a:r>
              <a:rPr sz="1700" i="1" kern="0" spc="-90" dirty="0">
                <a:solidFill>
                  <a:sysClr val="windowText" lastClr="000000"/>
                </a:solidFill>
                <a:latin typeface="Garamond"/>
                <a:cs typeface="Garamond"/>
              </a:rPr>
              <a:t>&amp;</a:t>
            </a:r>
            <a:r>
              <a:rPr sz="1700" i="1" kern="0" spc="-40" dirty="0">
                <a:solidFill>
                  <a:sysClr val="windowText" lastClr="000000"/>
                </a:solidFill>
                <a:latin typeface="Garamond"/>
                <a:cs typeface="Garamond"/>
              </a:rPr>
              <a:t> </a:t>
            </a:r>
            <a:r>
              <a:rPr sz="1700" i="1" kern="0" spc="130" dirty="0">
                <a:solidFill>
                  <a:sysClr val="windowText" lastClr="000000"/>
                </a:solidFill>
                <a:latin typeface="Garamond"/>
                <a:cs typeface="Garamond"/>
              </a:rPr>
              <a:t>w</a:t>
            </a:r>
            <a:r>
              <a:rPr sz="1700" i="1" kern="0" spc="-25" dirty="0">
                <a:solidFill>
                  <a:sysClr val="windowText" lastClr="000000"/>
                </a:solidFill>
                <a:latin typeface="Garamond"/>
                <a:cs typeface="Garamond"/>
              </a:rPr>
              <a:t>h</a:t>
            </a:r>
            <a:r>
              <a:rPr sz="1700" i="1" kern="0" spc="-10" dirty="0">
                <a:solidFill>
                  <a:sysClr val="windowText" lastClr="000000"/>
                </a:solidFill>
                <a:latin typeface="Garamond"/>
                <a:cs typeface="Garamond"/>
              </a:rPr>
              <a:t>a</a:t>
            </a:r>
            <a:r>
              <a:rPr sz="1700" i="1" kern="0" spc="-20" dirty="0">
                <a:solidFill>
                  <a:sysClr val="windowText" lastClr="000000"/>
                </a:solidFill>
                <a:latin typeface="Garamond"/>
                <a:cs typeface="Garamond"/>
              </a:rPr>
              <a:t>t</a:t>
            </a:r>
            <a:endParaRPr sz="1700" kern="0">
              <a:solidFill>
                <a:sysClr val="windowText" lastClr="000000"/>
              </a:solidFill>
              <a:latin typeface="Garamond"/>
              <a:cs typeface="Garamon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41895" y="4553711"/>
            <a:ext cx="2984500" cy="87630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 algn="ctr">
              <a:lnSpc>
                <a:spcPct val="110000"/>
              </a:lnSpc>
              <a:spcBef>
                <a:spcPts val="65"/>
              </a:spcBef>
            </a:pPr>
            <a:r>
              <a:rPr sz="1700" b="1" kern="0" spc="65" dirty="0">
                <a:solidFill>
                  <a:srgbClr val="FFFFFF"/>
                </a:solidFill>
                <a:latin typeface="Times New Roman"/>
                <a:cs typeface="Times New Roman"/>
              </a:rPr>
              <a:t>Below</a:t>
            </a:r>
            <a:r>
              <a:rPr sz="1700" b="1" kern="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kern="0" spc="7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700" b="1" kern="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kern="0" spc="60" dirty="0">
                <a:solidFill>
                  <a:srgbClr val="FFFFFF"/>
                </a:solidFill>
                <a:latin typeface="Times New Roman"/>
                <a:cs typeface="Times New Roman"/>
              </a:rPr>
              <a:t>surface:</a:t>
            </a:r>
            <a:r>
              <a:rPr sz="1700" b="1" kern="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kern="0" spc="60" dirty="0">
                <a:solidFill>
                  <a:srgbClr val="FFFFFF"/>
                </a:solidFill>
                <a:latin typeface="Times New Roman"/>
                <a:cs typeface="Times New Roman"/>
              </a:rPr>
              <a:t>Thick</a:t>
            </a:r>
            <a:r>
              <a:rPr sz="1700" b="1" kern="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kern="0" spc="75" dirty="0">
                <a:solidFill>
                  <a:srgbClr val="FFFFFF"/>
                </a:solidFill>
                <a:latin typeface="Times New Roman"/>
                <a:cs typeface="Times New Roman"/>
              </a:rPr>
              <a:t>data </a:t>
            </a:r>
            <a:r>
              <a:rPr sz="1700" b="1" kern="0" spc="-4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i="1" kern="0" spc="5" dirty="0">
                <a:solidFill>
                  <a:srgbClr val="FFFFFF"/>
                </a:solidFill>
                <a:latin typeface="Garamond"/>
                <a:cs typeface="Garamond"/>
              </a:rPr>
              <a:t>Outside-in, </a:t>
            </a:r>
            <a:r>
              <a:rPr sz="1700" i="1" kern="0" spc="10" dirty="0">
                <a:solidFill>
                  <a:srgbClr val="FFFFFF"/>
                </a:solidFill>
                <a:latin typeface="Garamond"/>
                <a:cs typeface="Garamond"/>
              </a:rPr>
              <a:t>customer-centric </a:t>
            </a:r>
            <a:r>
              <a:rPr sz="1700" i="1" kern="0" dirty="0">
                <a:solidFill>
                  <a:srgbClr val="FFFFFF"/>
                </a:solidFill>
                <a:latin typeface="Garamond"/>
                <a:cs typeface="Garamond"/>
              </a:rPr>
              <a:t>perspective </a:t>
            </a:r>
            <a:r>
              <a:rPr sz="1700" i="1" kern="0" spc="5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1700" i="1" kern="0" spc="-20" dirty="0">
                <a:solidFill>
                  <a:srgbClr val="FFFFFF"/>
                </a:solidFill>
                <a:latin typeface="Garamond"/>
                <a:cs typeface="Garamond"/>
              </a:rPr>
              <a:t>Focus</a:t>
            </a:r>
            <a:r>
              <a:rPr sz="1700" i="1" kern="0" spc="-25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1700" i="1" kern="0" spc="-5" dirty="0">
                <a:solidFill>
                  <a:srgbClr val="FFFFFF"/>
                </a:solidFill>
                <a:latin typeface="Garamond"/>
                <a:cs typeface="Garamond"/>
              </a:rPr>
              <a:t>on</a:t>
            </a:r>
            <a:r>
              <a:rPr sz="1700" i="1" kern="0" spc="-3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1700" i="1" kern="0" spc="50" dirty="0">
                <a:solidFill>
                  <a:srgbClr val="FFFFFF"/>
                </a:solidFill>
                <a:latin typeface="Garamond"/>
                <a:cs typeface="Garamond"/>
              </a:rPr>
              <a:t>why</a:t>
            </a:r>
            <a:endParaRPr sz="1700" kern="0">
              <a:solidFill>
                <a:sysClr val="windowText" lastClr="000000"/>
              </a:solidFill>
              <a:latin typeface="Garamond"/>
              <a:cs typeface="Garamon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74715" y="6339333"/>
            <a:ext cx="1402080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kern="0" spc="-35" dirty="0">
                <a:solidFill>
                  <a:sysClr val="windowText" lastClr="000000"/>
                </a:solidFill>
                <a:latin typeface="Georgia"/>
                <a:cs typeface="Georgia"/>
              </a:rPr>
              <a:t>P</a:t>
            </a:r>
            <a:r>
              <a:rPr sz="600" kern="0" spc="-50" dirty="0">
                <a:solidFill>
                  <a:sysClr val="windowText" lastClr="000000"/>
                </a:solidFill>
                <a:latin typeface="Georgia"/>
                <a:cs typeface="Georgia"/>
              </a:rPr>
              <a:t>R</a:t>
            </a:r>
            <a:r>
              <a:rPr sz="600" kern="0" dirty="0">
                <a:solidFill>
                  <a:sysClr val="windowText" lastClr="000000"/>
                </a:solidFill>
                <a:latin typeface="Georgia"/>
                <a:cs typeface="Georgia"/>
              </a:rPr>
              <a:t>O</a:t>
            </a:r>
            <a:r>
              <a:rPr sz="600" kern="0" spc="-35" dirty="0">
                <a:solidFill>
                  <a:sysClr val="windowText" lastClr="000000"/>
                </a:solidFill>
                <a:latin typeface="Georgia"/>
                <a:cs typeface="Georgia"/>
              </a:rPr>
              <a:t>P</a:t>
            </a:r>
            <a:r>
              <a:rPr sz="600" kern="0" spc="-50" dirty="0">
                <a:solidFill>
                  <a:sysClr val="windowText" lastClr="000000"/>
                </a:solidFill>
                <a:latin typeface="Georgia"/>
                <a:cs typeface="Georgia"/>
              </a:rPr>
              <a:t>R</a:t>
            </a:r>
            <a:r>
              <a:rPr sz="600" kern="0" spc="-40" dirty="0">
                <a:solidFill>
                  <a:sysClr val="windowText" lastClr="000000"/>
                </a:solidFill>
                <a:latin typeface="Georgia"/>
                <a:cs typeface="Georgia"/>
              </a:rPr>
              <a:t>I</a:t>
            </a:r>
            <a:r>
              <a:rPr sz="600" kern="0" spc="-45" dirty="0">
                <a:solidFill>
                  <a:sysClr val="windowText" lastClr="000000"/>
                </a:solidFill>
                <a:latin typeface="Georgia"/>
                <a:cs typeface="Georgia"/>
              </a:rPr>
              <a:t>E</a:t>
            </a:r>
            <a:r>
              <a:rPr sz="600" kern="0" spc="10" dirty="0">
                <a:solidFill>
                  <a:sysClr val="windowText" lastClr="000000"/>
                </a:solidFill>
                <a:latin typeface="Georgia"/>
                <a:cs typeface="Georgia"/>
              </a:rPr>
              <a:t>T</a:t>
            </a:r>
            <a:r>
              <a:rPr sz="600" kern="0" spc="-35" dirty="0">
                <a:solidFill>
                  <a:sysClr val="windowText" lastClr="000000"/>
                </a:solidFill>
                <a:latin typeface="Georgia"/>
                <a:cs typeface="Georgia"/>
              </a:rPr>
              <a:t>A</a:t>
            </a:r>
            <a:r>
              <a:rPr sz="600" kern="0" spc="-25" dirty="0">
                <a:solidFill>
                  <a:sysClr val="windowText" lastClr="000000"/>
                </a:solidFill>
                <a:latin typeface="Georgia"/>
                <a:cs typeface="Georgia"/>
              </a:rPr>
              <a:t>R</a:t>
            </a:r>
            <a:r>
              <a:rPr sz="600" kern="0" spc="35" dirty="0">
                <a:solidFill>
                  <a:sysClr val="windowText" lastClr="000000"/>
                </a:solidFill>
                <a:latin typeface="Georgia"/>
                <a:cs typeface="Georgia"/>
              </a:rPr>
              <a:t>Y</a:t>
            </a:r>
            <a:r>
              <a:rPr sz="600" kern="0" spc="-4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600" kern="0" spc="-35" dirty="0">
                <a:solidFill>
                  <a:sysClr val="windowText" lastClr="000000"/>
                </a:solidFill>
                <a:latin typeface="Georgia"/>
                <a:cs typeface="Georgia"/>
              </a:rPr>
              <a:t>A</a:t>
            </a:r>
            <a:r>
              <a:rPr sz="600" kern="0" spc="-55" dirty="0">
                <a:solidFill>
                  <a:sysClr val="windowText" lastClr="000000"/>
                </a:solidFill>
                <a:latin typeface="Georgia"/>
                <a:cs typeface="Georgia"/>
              </a:rPr>
              <a:t>N</a:t>
            </a:r>
            <a:r>
              <a:rPr sz="600" kern="0" spc="5" dirty="0">
                <a:solidFill>
                  <a:sysClr val="windowText" lastClr="000000"/>
                </a:solidFill>
                <a:latin typeface="Georgia"/>
                <a:cs typeface="Georgia"/>
              </a:rPr>
              <a:t>D</a:t>
            </a:r>
            <a:r>
              <a:rPr sz="600" kern="0" spc="-4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600" kern="0" spc="10" dirty="0">
                <a:solidFill>
                  <a:sysClr val="windowText" lastClr="000000"/>
                </a:solidFill>
                <a:latin typeface="Georgia"/>
                <a:cs typeface="Georgia"/>
              </a:rPr>
              <a:t>C</a:t>
            </a:r>
            <a:r>
              <a:rPr sz="600" kern="0" dirty="0">
                <a:solidFill>
                  <a:sysClr val="windowText" lastClr="000000"/>
                </a:solidFill>
                <a:latin typeface="Georgia"/>
                <a:cs typeface="Georgia"/>
              </a:rPr>
              <a:t>O</a:t>
            </a:r>
            <a:r>
              <a:rPr sz="600" kern="0" spc="-55" dirty="0">
                <a:solidFill>
                  <a:sysClr val="windowText" lastClr="000000"/>
                </a:solidFill>
                <a:latin typeface="Georgia"/>
                <a:cs typeface="Georgia"/>
              </a:rPr>
              <a:t>N</a:t>
            </a:r>
            <a:r>
              <a:rPr sz="600" kern="0" spc="-65" dirty="0">
                <a:solidFill>
                  <a:sysClr val="windowText" lastClr="000000"/>
                </a:solidFill>
                <a:latin typeface="Georgia"/>
                <a:cs typeface="Georgia"/>
              </a:rPr>
              <a:t>F</a:t>
            </a:r>
            <a:r>
              <a:rPr sz="600" kern="0" spc="-40" dirty="0">
                <a:solidFill>
                  <a:sysClr val="windowText" lastClr="000000"/>
                </a:solidFill>
                <a:latin typeface="Georgia"/>
                <a:cs typeface="Georgia"/>
              </a:rPr>
              <a:t>I</a:t>
            </a:r>
            <a:r>
              <a:rPr sz="600" kern="0" spc="-30" dirty="0">
                <a:solidFill>
                  <a:sysClr val="windowText" lastClr="000000"/>
                </a:solidFill>
                <a:latin typeface="Georgia"/>
                <a:cs typeface="Georgia"/>
              </a:rPr>
              <a:t>D</a:t>
            </a:r>
            <a:r>
              <a:rPr sz="600" kern="0" spc="-45" dirty="0">
                <a:solidFill>
                  <a:sysClr val="windowText" lastClr="000000"/>
                </a:solidFill>
                <a:latin typeface="Georgia"/>
                <a:cs typeface="Georgia"/>
              </a:rPr>
              <a:t>E</a:t>
            </a:r>
            <a:r>
              <a:rPr sz="600" kern="0" spc="-55" dirty="0">
                <a:solidFill>
                  <a:sysClr val="windowText" lastClr="000000"/>
                </a:solidFill>
                <a:latin typeface="Georgia"/>
                <a:cs typeface="Georgia"/>
              </a:rPr>
              <a:t>N</a:t>
            </a:r>
            <a:r>
              <a:rPr sz="600" kern="0" spc="10" dirty="0">
                <a:solidFill>
                  <a:sysClr val="windowText" lastClr="000000"/>
                </a:solidFill>
                <a:latin typeface="Georgia"/>
                <a:cs typeface="Georgia"/>
              </a:rPr>
              <a:t>T</a:t>
            </a:r>
            <a:r>
              <a:rPr sz="600" kern="0" spc="-40" dirty="0">
                <a:solidFill>
                  <a:sysClr val="windowText" lastClr="000000"/>
                </a:solidFill>
                <a:latin typeface="Georgia"/>
                <a:cs typeface="Georgia"/>
              </a:rPr>
              <a:t>I</a:t>
            </a:r>
            <a:r>
              <a:rPr sz="600" kern="0" spc="-35" dirty="0">
                <a:solidFill>
                  <a:sysClr val="windowText" lastClr="000000"/>
                </a:solidFill>
                <a:latin typeface="Georgia"/>
                <a:cs typeface="Georgia"/>
              </a:rPr>
              <a:t>A</a:t>
            </a:r>
            <a:r>
              <a:rPr sz="600" kern="0" dirty="0">
                <a:solidFill>
                  <a:sysClr val="windowText" lastClr="000000"/>
                </a:solidFill>
                <a:latin typeface="Georgia"/>
                <a:cs typeface="Georgia"/>
              </a:rPr>
              <a:t>L </a:t>
            </a:r>
            <a:r>
              <a:rPr sz="600" kern="0" spc="-4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600" kern="0" spc="80" dirty="0">
                <a:solidFill>
                  <a:sysClr val="windowText" lastClr="000000"/>
                </a:solidFill>
                <a:latin typeface="Georgia"/>
                <a:cs typeface="Georgia"/>
              </a:rPr>
              <a:t>|</a:t>
            </a:r>
            <a:r>
              <a:rPr sz="600" kern="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600" kern="0" spc="-3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600" kern="0" spc="-60" dirty="0">
                <a:solidFill>
                  <a:sysClr val="windowText" lastClr="000000"/>
                </a:solidFill>
                <a:latin typeface="Georgia"/>
                <a:cs typeface="Georgia"/>
              </a:rPr>
              <a:t>8</a:t>
            </a:r>
            <a:endParaRPr sz="600" kern="0">
              <a:solidFill>
                <a:sysClr val="windowText" lastClr="000000"/>
              </a:solidFill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62317" y="4329176"/>
            <a:ext cx="3703320" cy="1369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2225">
              <a:lnSpc>
                <a:spcPct val="120000"/>
              </a:lnSpc>
              <a:spcBef>
                <a:spcPts val="100"/>
              </a:spcBef>
            </a:pPr>
            <a:r>
              <a:rPr sz="900" b="1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But</a:t>
            </a:r>
            <a:r>
              <a:rPr sz="900" b="1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b="1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to</a:t>
            </a:r>
            <a:r>
              <a:rPr sz="900" b="1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b="1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truly</a:t>
            </a:r>
            <a:r>
              <a:rPr sz="900" b="1" kern="0" spc="2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b="1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understand</a:t>
            </a:r>
            <a:r>
              <a:rPr sz="900" b="1" kern="0" spc="3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b="1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and</a:t>
            </a:r>
            <a:r>
              <a:rPr sz="900" b="1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b="1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build</a:t>
            </a:r>
            <a:r>
              <a:rPr sz="900" b="1" kern="0" spc="3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b="1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an</a:t>
            </a:r>
            <a:r>
              <a:rPr sz="900" b="1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b="1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original</a:t>
            </a:r>
            <a:r>
              <a:rPr sz="900" b="1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b="1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perspective,</a:t>
            </a:r>
            <a:r>
              <a:rPr sz="900" b="1" kern="0" spc="3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b="1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we</a:t>
            </a:r>
            <a:r>
              <a:rPr sz="900" b="1" kern="0" spc="2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b="1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also </a:t>
            </a:r>
            <a:r>
              <a:rPr sz="900" b="1" kern="0" spc="-23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b="1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need</a:t>
            </a:r>
            <a:r>
              <a:rPr sz="900" b="1" kern="0" spc="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b="1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to</a:t>
            </a:r>
            <a:r>
              <a:rPr sz="900" b="1" kern="0" spc="2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b="1" kern="0" spc="10" dirty="0">
                <a:solidFill>
                  <a:sysClr val="windowText" lastClr="000000"/>
                </a:solidFill>
                <a:latin typeface="Arial"/>
                <a:cs typeface="Arial"/>
              </a:rPr>
              <a:t>know…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75895" marR="8255" indent="-163830">
              <a:lnSpc>
                <a:spcPct val="120000"/>
              </a:lnSpc>
              <a:spcBef>
                <a:spcPts val="505"/>
              </a:spcBef>
              <a:buFont typeface="Arial"/>
              <a:buChar char="•"/>
              <a:tabLst>
                <a:tab pos="176530" algn="l"/>
              </a:tabLst>
            </a:pPr>
            <a:r>
              <a:rPr sz="900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900" kern="0" spc="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world</a:t>
            </a:r>
            <a:r>
              <a:rPr sz="900" kern="0" spc="2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views,</a:t>
            </a:r>
            <a:r>
              <a:rPr sz="9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culture</a:t>
            </a:r>
            <a:r>
              <a:rPr sz="900" kern="0" spc="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and</a:t>
            </a:r>
            <a:r>
              <a:rPr sz="900" kern="0" spc="2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preferences</a:t>
            </a:r>
            <a:r>
              <a:rPr sz="9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that</a:t>
            </a:r>
            <a:r>
              <a:rPr sz="900" kern="0" spc="2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people,</a:t>
            </a:r>
            <a:r>
              <a:rPr sz="9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professionals </a:t>
            </a:r>
            <a:r>
              <a:rPr sz="900" kern="0" spc="-23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and</a:t>
            </a:r>
            <a:r>
              <a:rPr sz="900" kern="0" spc="1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stakeholders</a:t>
            </a:r>
            <a:r>
              <a:rPr sz="900" kern="0" spc="2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cannot</a:t>
            </a:r>
            <a:r>
              <a:rPr sz="900" kern="0" spc="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articulate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75895" marR="137160" indent="-163830">
              <a:lnSpc>
                <a:spcPct val="111100"/>
              </a:lnSpc>
              <a:spcBef>
                <a:spcPts val="600"/>
              </a:spcBef>
              <a:buFont typeface="Arial"/>
              <a:buChar char="•"/>
              <a:tabLst>
                <a:tab pos="176530" algn="l"/>
              </a:tabLst>
            </a:pPr>
            <a:r>
              <a:rPr sz="900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How</a:t>
            </a:r>
            <a:r>
              <a:rPr sz="900" kern="0" spc="2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kern="0" spc="10" dirty="0">
                <a:solidFill>
                  <a:sysClr val="windowText" lastClr="000000"/>
                </a:solidFill>
                <a:latin typeface="Arial"/>
                <a:cs typeface="Arial"/>
              </a:rPr>
              <a:t>customers</a:t>
            </a:r>
            <a:r>
              <a:rPr sz="900" kern="0" spc="2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and</a:t>
            </a:r>
            <a:r>
              <a:rPr sz="900" kern="0" spc="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professionals</a:t>
            </a:r>
            <a:r>
              <a:rPr sz="900" kern="0" spc="2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experience</a:t>
            </a:r>
            <a:r>
              <a:rPr sz="900" kern="0" spc="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900" kern="0" spc="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interaction</a:t>
            </a:r>
            <a:r>
              <a:rPr sz="900" kern="0" spc="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with </a:t>
            </a:r>
            <a:r>
              <a:rPr sz="900" kern="0" spc="-23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900" kern="0" spc="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kern="0" dirty="0">
                <a:solidFill>
                  <a:sysClr val="windowText" lastClr="000000"/>
                </a:solidFill>
                <a:latin typeface="Arial"/>
                <a:cs typeface="Arial"/>
              </a:rPr>
              <a:t>client</a:t>
            </a:r>
            <a:r>
              <a:rPr sz="900" kern="0" spc="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organizations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76530" indent="-163830">
              <a:spcBef>
                <a:spcPts val="815"/>
              </a:spcBef>
              <a:buFont typeface="Arial"/>
              <a:buChar char="•"/>
              <a:tabLst>
                <a:tab pos="176530" algn="l"/>
              </a:tabLst>
            </a:pPr>
            <a:r>
              <a:rPr sz="900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900" kern="0" spc="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everyday</a:t>
            </a:r>
            <a:r>
              <a:rPr sz="900" kern="0" spc="2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behaviors</a:t>
            </a:r>
            <a:r>
              <a:rPr sz="900" kern="0" spc="2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and</a:t>
            </a:r>
            <a:r>
              <a:rPr sz="900" kern="0" spc="2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habits</a:t>
            </a:r>
            <a:r>
              <a:rPr sz="900" kern="0" spc="2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that</a:t>
            </a:r>
            <a:r>
              <a:rPr sz="900" kern="0" spc="2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drive</a:t>
            </a:r>
            <a:r>
              <a:rPr sz="900" kern="0" spc="2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or</a:t>
            </a:r>
            <a:r>
              <a:rPr sz="900" kern="0" spc="2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kern="0" dirty="0">
                <a:solidFill>
                  <a:sysClr val="windowText" lastClr="000000"/>
                </a:solidFill>
                <a:latin typeface="Arial"/>
                <a:cs typeface="Arial"/>
              </a:rPr>
              <a:t>inhibit</a:t>
            </a:r>
            <a:r>
              <a:rPr sz="900" kern="0" spc="2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kern="0" spc="10" dirty="0">
                <a:solidFill>
                  <a:sysClr val="windowText" lastClr="000000"/>
                </a:solidFill>
                <a:latin typeface="Arial"/>
                <a:cs typeface="Arial"/>
              </a:rPr>
              <a:t>performance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39789" y="2207768"/>
            <a:ext cx="2753360" cy="1330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sz="900" b="1" kern="0" spc="2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b="1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classic</a:t>
            </a:r>
            <a:r>
              <a:rPr sz="900" b="1" kern="0" spc="2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b="1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strategy</a:t>
            </a:r>
            <a:r>
              <a:rPr sz="900" b="1" kern="0" spc="2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b="1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exercise</a:t>
            </a:r>
            <a:r>
              <a:rPr sz="900" b="1" kern="0" spc="2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b="1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is</a:t>
            </a:r>
            <a:r>
              <a:rPr sz="900" b="1" kern="0" spc="2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b="1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likely</a:t>
            </a:r>
            <a:r>
              <a:rPr sz="900" b="1" kern="0" spc="2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b="1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to</a:t>
            </a:r>
            <a:r>
              <a:rPr sz="900" b="1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b="1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include: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98755" indent="-186055">
              <a:spcBef>
                <a:spcPts val="815"/>
              </a:spcBef>
              <a:buFont typeface="Arial"/>
              <a:buChar char="•"/>
              <a:tabLst>
                <a:tab pos="198120" algn="l"/>
                <a:tab pos="198755" algn="l"/>
              </a:tabLst>
            </a:pPr>
            <a:r>
              <a:rPr sz="900" kern="0" spc="10" dirty="0">
                <a:solidFill>
                  <a:sysClr val="windowText" lastClr="000000"/>
                </a:solidFill>
                <a:latin typeface="Arial"/>
                <a:cs typeface="Arial"/>
              </a:rPr>
              <a:t>What</a:t>
            </a:r>
            <a:r>
              <a:rPr sz="900" kern="0" spc="1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key</a:t>
            </a:r>
            <a:r>
              <a:rPr sz="900" kern="0" spc="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stakeholders</a:t>
            </a:r>
            <a:r>
              <a:rPr sz="900" kern="0" spc="2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i="1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say</a:t>
            </a:r>
            <a:r>
              <a:rPr sz="900" i="1" kern="0" spc="2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kern="0" dirty="0">
                <a:solidFill>
                  <a:sysClr val="windowText" lastClr="000000"/>
                </a:solidFill>
                <a:latin typeface="Arial"/>
                <a:cs typeface="Arial"/>
              </a:rPr>
              <a:t>is</a:t>
            </a:r>
            <a:r>
              <a:rPr sz="900" kern="0" spc="2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important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98755" indent="-186055">
              <a:spcBef>
                <a:spcPts val="720"/>
              </a:spcBef>
              <a:buFont typeface="Arial"/>
              <a:buChar char="•"/>
              <a:tabLst>
                <a:tab pos="198120" algn="l"/>
                <a:tab pos="198755" algn="l"/>
              </a:tabLst>
            </a:pPr>
            <a:r>
              <a:rPr sz="900" kern="0" spc="10" dirty="0">
                <a:solidFill>
                  <a:sysClr val="windowText" lastClr="000000"/>
                </a:solidFill>
                <a:latin typeface="Arial"/>
                <a:cs typeface="Arial"/>
              </a:rPr>
              <a:t>What </a:t>
            </a:r>
            <a:r>
              <a:rPr sz="900" kern="0" dirty="0">
                <a:solidFill>
                  <a:sysClr val="windowText" lastClr="000000"/>
                </a:solidFill>
                <a:latin typeface="Arial"/>
                <a:cs typeface="Arial"/>
              </a:rPr>
              <a:t>is</a:t>
            </a:r>
            <a:r>
              <a:rPr sz="900" kern="0" spc="1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900" kern="0" spc="1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size</a:t>
            </a:r>
            <a:r>
              <a:rPr sz="900" kern="0" spc="1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900" kern="0" spc="1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900" kern="0" spc="1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kern="0" spc="10" dirty="0">
                <a:solidFill>
                  <a:sysClr val="windowText" lastClr="000000"/>
                </a:solidFill>
                <a:latin typeface="Arial"/>
                <a:cs typeface="Arial"/>
              </a:rPr>
              <a:t>market </a:t>
            </a:r>
            <a:r>
              <a:rPr sz="900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and</a:t>
            </a:r>
            <a:r>
              <a:rPr sz="900" kern="0" spc="1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key</a:t>
            </a:r>
            <a:r>
              <a:rPr sz="900" kern="0" spc="1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kern="0" spc="10" dirty="0">
                <a:solidFill>
                  <a:sysClr val="windowText" lastClr="000000"/>
                </a:solidFill>
                <a:latin typeface="Arial"/>
                <a:cs typeface="Arial"/>
              </a:rPr>
              <a:t>segments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98755" indent="-186055">
              <a:spcBef>
                <a:spcPts val="815"/>
              </a:spcBef>
              <a:buFont typeface="Arial"/>
              <a:buChar char="•"/>
              <a:tabLst>
                <a:tab pos="198120" algn="l"/>
                <a:tab pos="198755" algn="l"/>
              </a:tabLst>
            </a:pPr>
            <a:r>
              <a:rPr sz="900" kern="0" spc="10" dirty="0">
                <a:solidFill>
                  <a:sysClr val="windowText" lastClr="000000"/>
                </a:solidFill>
                <a:latin typeface="Arial"/>
                <a:cs typeface="Arial"/>
              </a:rPr>
              <a:t>Performance</a:t>
            </a:r>
            <a:r>
              <a:rPr sz="900" kern="0" spc="-2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kern="0" spc="10" dirty="0">
                <a:solidFill>
                  <a:sysClr val="windowText" lastClr="000000"/>
                </a:solidFill>
                <a:latin typeface="Arial"/>
                <a:cs typeface="Arial"/>
              </a:rPr>
              <a:t>metrics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98755" indent="-186055">
              <a:spcBef>
                <a:spcPts val="720"/>
              </a:spcBef>
              <a:buFont typeface="Arial"/>
              <a:buChar char="•"/>
              <a:tabLst>
                <a:tab pos="198120" algn="l"/>
                <a:tab pos="198755" algn="l"/>
              </a:tabLst>
            </a:pPr>
            <a:r>
              <a:rPr sz="900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Existing strategy </a:t>
            </a:r>
            <a:r>
              <a:rPr sz="900" kern="0" spc="10" dirty="0">
                <a:solidFill>
                  <a:sysClr val="windowText" lastClr="000000"/>
                </a:solidFill>
                <a:latin typeface="Arial"/>
                <a:cs typeface="Arial"/>
              </a:rPr>
              <a:t>documents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98755" indent="-186055">
              <a:spcBef>
                <a:spcPts val="720"/>
              </a:spcBef>
              <a:buFont typeface="Arial"/>
              <a:buChar char="•"/>
              <a:tabLst>
                <a:tab pos="198120" algn="l"/>
                <a:tab pos="198755" algn="l"/>
              </a:tabLst>
            </a:pPr>
            <a:r>
              <a:rPr sz="900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Comparisons</a:t>
            </a:r>
            <a:r>
              <a:rPr sz="900" kern="0" spc="2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against</a:t>
            </a:r>
            <a:r>
              <a:rPr sz="9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900" kern="0" spc="2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approach</a:t>
            </a:r>
            <a:r>
              <a:rPr sz="900" kern="0" spc="2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9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other</a:t>
            </a:r>
            <a:r>
              <a:rPr sz="900" kern="0" spc="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firms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3107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98613" y="1963503"/>
            <a:ext cx="8994775" cy="1955164"/>
            <a:chOff x="455612" y="1963503"/>
            <a:chExt cx="8994775" cy="1955164"/>
          </a:xfrm>
        </p:grpSpPr>
        <p:sp>
          <p:nvSpPr>
            <p:cNvPr id="3" name="object 3"/>
            <p:cNvSpPr/>
            <p:nvPr/>
          </p:nvSpPr>
          <p:spPr>
            <a:xfrm>
              <a:off x="1599920" y="1969853"/>
              <a:ext cx="1764664" cy="1942464"/>
            </a:xfrm>
            <a:custGeom>
              <a:avLst/>
              <a:gdLst/>
              <a:ahLst/>
              <a:cxnLst/>
              <a:rect l="l" t="t" r="r" b="b"/>
              <a:pathLst>
                <a:path w="1764664" h="1942464">
                  <a:moveTo>
                    <a:pt x="0" y="0"/>
                  </a:moveTo>
                  <a:lnTo>
                    <a:pt x="49754" y="4826"/>
                  </a:lnTo>
                  <a:lnTo>
                    <a:pt x="99084" y="10776"/>
                  </a:lnTo>
                  <a:lnTo>
                    <a:pt x="147975" y="17834"/>
                  </a:lnTo>
                  <a:lnTo>
                    <a:pt x="196415" y="25986"/>
                  </a:lnTo>
                  <a:lnTo>
                    <a:pt x="244389" y="35217"/>
                  </a:lnTo>
                  <a:lnTo>
                    <a:pt x="291884" y="45510"/>
                  </a:lnTo>
                  <a:lnTo>
                    <a:pt x="338885" y="56851"/>
                  </a:lnTo>
                  <a:lnTo>
                    <a:pt x="385379" y="69225"/>
                  </a:lnTo>
                  <a:lnTo>
                    <a:pt x="431353" y="82617"/>
                  </a:lnTo>
                  <a:lnTo>
                    <a:pt x="476792" y="97011"/>
                  </a:lnTo>
                  <a:lnTo>
                    <a:pt x="521684" y="112392"/>
                  </a:lnTo>
                  <a:lnTo>
                    <a:pt x="566013" y="128745"/>
                  </a:lnTo>
                  <a:lnTo>
                    <a:pt x="609767" y="146055"/>
                  </a:lnTo>
                  <a:lnTo>
                    <a:pt x="652932" y="164306"/>
                  </a:lnTo>
                  <a:lnTo>
                    <a:pt x="695494" y="183485"/>
                  </a:lnTo>
                  <a:lnTo>
                    <a:pt x="737439" y="203574"/>
                  </a:lnTo>
                  <a:lnTo>
                    <a:pt x="778754" y="224560"/>
                  </a:lnTo>
                  <a:lnTo>
                    <a:pt x="819424" y="246426"/>
                  </a:lnTo>
                  <a:lnTo>
                    <a:pt x="859437" y="269158"/>
                  </a:lnTo>
                  <a:lnTo>
                    <a:pt x="898778" y="292741"/>
                  </a:lnTo>
                  <a:lnTo>
                    <a:pt x="937434" y="317160"/>
                  </a:lnTo>
                  <a:lnTo>
                    <a:pt x="975391" y="342398"/>
                  </a:lnTo>
                  <a:lnTo>
                    <a:pt x="1012635" y="368442"/>
                  </a:lnTo>
                  <a:lnTo>
                    <a:pt x="1049152" y="395276"/>
                  </a:lnTo>
                  <a:lnTo>
                    <a:pt x="1084929" y="422884"/>
                  </a:lnTo>
                  <a:lnTo>
                    <a:pt x="1119952" y="451252"/>
                  </a:lnTo>
                  <a:lnTo>
                    <a:pt x="1154208" y="480364"/>
                  </a:lnTo>
                  <a:lnTo>
                    <a:pt x="1187682" y="510206"/>
                  </a:lnTo>
                  <a:lnTo>
                    <a:pt x="1220361" y="540761"/>
                  </a:lnTo>
                  <a:lnTo>
                    <a:pt x="1252231" y="572016"/>
                  </a:lnTo>
                  <a:lnTo>
                    <a:pt x="1283279" y="603954"/>
                  </a:lnTo>
                  <a:lnTo>
                    <a:pt x="1313490" y="636560"/>
                  </a:lnTo>
                  <a:lnTo>
                    <a:pt x="1342851" y="669820"/>
                  </a:lnTo>
                  <a:lnTo>
                    <a:pt x="1371349" y="703718"/>
                  </a:lnTo>
                  <a:lnTo>
                    <a:pt x="1398969" y="738239"/>
                  </a:lnTo>
                  <a:lnTo>
                    <a:pt x="1425697" y="773368"/>
                  </a:lnTo>
                  <a:lnTo>
                    <a:pt x="1451521" y="809089"/>
                  </a:lnTo>
                  <a:lnTo>
                    <a:pt x="1476426" y="845388"/>
                  </a:lnTo>
                  <a:lnTo>
                    <a:pt x="1500399" y="882249"/>
                  </a:lnTo>
                  <a:lnTo>
                    <a:pt x="1523426" y="919658"/>
                  </a:lnTo>
                  <a:lnTo>
                    <a:pt x="1545493" y="957598"/>
                  </a:lnTo>
                  <a:lnTo>
                    <a:pt x="1566586" y="996055"/>
                  </a:lnTo>
                  <a:lnTo>
                    <a:pt x="1586692" y="1035013"/>
                  </a:lnTo>
                  <a:lnTo>
                    <a:pt x="1605797" y="1074458"/>
                  </a:lnTo>
                  <a:lnTo>
                    <a:pt x="1623887" y="1114374"/>
                  </a:lnTo>
                  <a:lnTo>
                    <a:pt x="1640949" y="1154746"/>
                  </a:lnTo>
                  <a:lnTo>
                    <a:pt x="1656968" y="1195559"/>
                  </a:lnTo>
                  <a:lnTo>
                    <a:pt x="1671932" y="1236798"/>
                  </a:lnTo>
                  <a:lnTo>
                    <a:pt x="1685826" y="1278447"/>
                  </a:lnTo>
                  <a:lnTo>
                    <a:pt x="1698637" y="1320492"/>
                  </a:lnTo>
                  <a:lnTo>
                    <a:pt x="1710350" y="1362916"/>
                  </a:lnTo>
                  <a:lnTo>
                    <a:pt x="1720953" y="1405706"/>
                  </a:lnTo>
                  <a:lnTo>
                    <a:pt x="1730431" y="1448846"/>
                  </a:lnTo>
                  <a:lnTo>
                    <a:pt x="1738771" y="1492320"/>
                  </a:lnTo>
                  <a:lnTo>
                    <a:pt x="1745959" y="1536113"/>
                  </a:lnTo>
                  <a:lnTo>
                    <a:pt x="1751981" y="1580211"/>
                  </a:lnTo>
                  <a:lnTo>
                    <a:pt x="1756824" y="1624598"/>
                  </a:lnTo>
                  <a:lnTo>
                    <a:pt x="1760473" y="1669259"/>
                  </a:lnTo>
                  <a:lnTo>
                    <a:pt x="1762916" y="1714179"/>
                  </a:lnTo>
                  <a:lnTo>
                    <a:pt x="1764138" y="1759342"/>
                  </a:lnTo>
                  <a:lnTo>
                    <a:pt x="1764126" y="1804734"/>
                  </a:lnTo>
                  <a:lnTo>
                    <a:pt x="1762865" y="1850339"/>
                  </a:lnTo>
                  <a:lnTo>
                    <a:pt x="1760343" y="1896142"/>
                  </a:lnTo>
                  <a:lnTo>
                    <a:pt x="1756546" y="1942128"/>
                  </a:lnTo>
                </a:path>
              </a:pathLst>
            </a:custGeom>
            <a:ln w="127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457200" y="3827555"/>
              <a:ext cx="8991600" cy="1905"/>
            </a:xfrm>
            <a:custGeom>
              <a:avLst/>
              <a:gdLst/>
              <a:ahLst/>
              <a:cxnLst/>
              <a:rect l="l" t="t" r="r" b="b"/>
              <a:pathLst>
                <a:path w="8991600" h="1904">
                  <a:moveTo>
                    <a:pt x="0" y="0"/>
                  </a:moveTo>
                  <a:lnTo>
                    <a:pt x="8991600" y="1588"/>
                  </a:lnTo>
                </a:path>
              </a:pathLst>
            </a:custGeom>
            <a:ln w="3175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95501" y="486155"/>
            <a:ext cx="29483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100" dirty="0"/>
              <a:t>Our</a:t>
            </a:r>
            <a:r>
              <a:rPr spc="-45" dirty="0"/>
              <a:t> </a:t>
            </a:r>
            <a:r>
              <a:rPr spc="20" dirty="0"/>
              <a:t>approach:</a:t>
            </a:r>
            <a:r>
              <a:rPr spc="-35" dirty="0"/>
              <a:t> </a:t>
            </a:r>
            <a:r>
              <a:rPr spc="-15" dirty="0"/>
              <a:t>Sensemaking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999013" y="6598412"/>
            <a:ext cx="151320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kern="0" spc="5" dirty="0">
                <a:solidFill>
                  <a:sysClr val="windowText" lastClr="000000"/>
                </a:solidFill>
                <a:latin typeface="Georgia"/>
                <a:cs typeface="Georgia"/>
              </a:rPr>
              <a:t>PROPRIETARY</a:t>
            </a:r>
            <a:r>
              <a:rPr sz="600" kern="0" dirty="0">
                <a:solidFill>
                  <a:sysClr val="windowText" lastClr="000000"/>
                </a:solidFill>
                <a:latin typeface="Georgia"/>
                <a:cs typeface="Georgia"/>
              </a:rPr>
              <a:t> AND</a:t>
            </a:r>
            <a:r>
              <a:rPr sz="600" kern="0" spc="-1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600" kern="0" dirty="0">
                <a:solidFill>
                  <a:sysClr val="windowText" lastClr="000000"/>
                </a:solidFill>
                <a:latin typeface="Georgia"/>
                <a:cs typeface="Georgia"/>
              </a:rPr>
              <a:t>CONFIDENTIAL</a:t>
            </a:r>
            <a:r>
              <a:rPr sz="600" kern="0" spc="14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600" kern="0" spc="80" dirty="0">
                <a:solidFill>
                  <a:sysClr val="windowText" lastClr="000000"/>
                </a:solidFill>
                <a:latin typeface="Georgia"/>
                <a:cs typeface="Georgia"/>
              </a:rPr>
              <a:t>|</a:t>
            </a:r>
            <a:r>
              <a:rPr sz="600" kern="0" spc="13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600" kern="0" spc="-40" dirty="0">
                <a:solidFill>
                  <a:sysClr val="windowText" lastClr="000000"/>
                </a:solidFill>
                <a:latin typeface="Georgia"/>
                <a:cs typeface="Georgia"/>
              </a:rPr>
              <a:t>9</a:t>
            </a:r>
            <a:endParaRPr sz="600" kern="0">
              <a:solidFill>
                <a:sysClr val="windowText" lastClr="000000"/>
              </a:solidFill>
              <a:latin typeface="Georgia"/>
              <a:cs typeface="Georg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61603" y="2847340"/>
            <a:ext cx="114617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b="1" kern="0" spc="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PHASE</a:t>
            </a:r>
            <a:r>
              <a:rPr sz="1000" b="1" kern="0" spc="-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1000" b="1" kern="0" spc="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1.0</a:t>
            </a:r>
            <a:r>
              <a:rPr sz="1000" b="1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1000" b="1" kern="0" spc="-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FRAME</a:t>
            </a:r>
            <a:endParaRPr sz="10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98003" y="3188716"/>
            <a:ext cx="2009139" cy="53467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17475">
              <a:spcBef>
                <a:spcPts val="195"/>
              </a:spcBef>
            </a:pPr>
            <a:r>
              <a:rPr sz="1000" b="1" kern="0" spc="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Impartiality</a:t>
            </a:r>
            <a:r>
              <a:rPr sz="1000" b="1" kern="0" spc="-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1000" b="1" kern="0" spc="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and</a:t>
            </a:r>
            <a:r>
              <a:rPr sz="1000" b="1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1000" b="1" kern="0" spc="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Understanding</a:t>
            </a:r>
            <a:endParaRPr sz="10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R="5080" algn="r">
              <a:spcBef>
                <a:spcPts val="95"/>
              </a:spcBef>
            </a:pPr>
            <a:r>
              <a:rPr sz="1000" kern="0" spc="-55" dirty="0">
                <a:solidFill>
                  <a:sysClr val="windowText" lastClr="000000"/>
                </a:solidFill>
                <a:latin typeface="Georgia"/>
                <a:cs typeface="Georgia"/>
              </a:rPr>
              <a:t>Framing</a:t>
            </a:r>
            <a:r>
              <a:rPr sz="1000" kern="0" spc="1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000" kern="0" spc="-55" dirty="0">
                <a:solidFill>
                  <a:sysClr val="windowText" lastClr="000000"/>
                </a:solidFill>
                <a:latin typeface="Georgia"/>
                <a:cs typeface="Georgia"/>
              </a:rPr>
              <a:t>the</a:t>
            </a:r>
            <a:r>
              <a:rPr sz="1000" kern="0" spc="1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000" kern="0" spc="-55" dirty="0">
                <a:solidFill>
                  <a:sysClr val="windowText" lastClr="000000"/>
                </a:solidFill>
                <a:latin typeface="Georgia"/>
                <a:cs typeface="Georgia"/>
              </a:rPr>
              <a:t>situation</a:t>
            </a:r>
            <a:r>
              <a:rPr sz="1000" kern="0" spc="1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000" kern="0" spc="-60" dirty="0">
                <a:solidFill>
                  <a:sysClr val="windowText" lastClr="000000"/>
                </a:solidFill>
                <a:latin typeface="Georgia"/>
                <a:cs typeface="Georgia"/>
              </a:rPr>
              <a:t>from</a:t>
            </a:r>
            <a:r>
              <a:rPr sz="1000" kern="0" spc="1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000" kern="0" spc="-45" dirty="0">
                <a:solidFill>
                  <a:sysClr val="windowText" lastClr="000000"/>
                </a:solidFill>
                <a:latin typeface="Georgia"/>
                <a:cs typeface="Georgia"/>
              </a:rPr>
              <a:t>an</a:t>
            </a:r>
            <a:r>
              <a:rPr sz="1000" kern="0" spc="1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000" kern="0" spc="-50" dirty="0">
                <a:solidFill>
                  <a:sysClr val="windowText" lastClr="000000"/>
                </a:solidFill>
                <a:latin typeface="Georgia"/>
                <a:cs typeface="Georgia"/>
              </a:rPr>
              <a:t>external</a:t>
            </a:r>
            <a:endParaRPr sz="1000" kern="0">
              <a:solidFill>
                <a:sysClr val="windowText" lastClr="000000"/>
              </a:solidFill>
              <a:latin typeface="Georgia"/>
              <a:cs typeface="Georgia"/>
            </a:endParaRPr>
          </a:p>
          <a:p>
            <a:pPr marR="5080" algn="r">
              <a:spcBef>
                <a:spcPts val="215"/>
              </a:spcBef>
            </a:pPr>
            <a:r>
              <a:rPr sz="1000" kern="0" spc="-50" dirty="0">
                <a:solidFill>
                  <a:sysClr val="windowText" lastClr="000000"/>
                </a:solidFill>
                <a:latin typeface="Georgia"/>
                <a:cs typeface="Georgia"/>
              </a:rPr>
              <a:t>and</a:t>
            </a:r>
            <a:r>
              <a:rPr sz="1000" kern="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000" kern="0" spc="-55" dirty="0">
                <a:solidFill>
                  <a:sysClr val="windowText" lastClr="000000"/>
                </a:solidFill>
                <a:latin typeface="Georgia"/>
                <a:cs typeface="Georgia"/>
              </a:rPr>
              <a:t>unbiased</a:t>
            </a:r>
            <a:r>
              <a:rPr sz="1000" kern="0" spc="-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000" kern="0" spc="-55" dirty="0">
                <a:solidFill>
                  <a:sysClr val="windowText" lastClr="000000"/>
                </a:solidFill>
                <a:latin typeface="Georgia"/>
                <a:cs typeface="Georgia"/>
              </a:rPr>
              <a:t>perspective</a:t>
            </a:r>
            <a:endParaRPr sz="1000" kern="0">
              <a:solidFill>
                <a:sysClr val="windowText" lastClr="000000"/>
              </a:solidFill>
              <a:latin typeface="Georgia"/>
              <a:cs typeface="Georg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47700" y="5090667"/>
            <a:ext cx="137414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b="1" kern="0" spc="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PHASE</a:t>
            </a:r>
            <a:r>
              <a:rPr sz="1000" b="1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1000" b="1" kern="0" spc="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2.0</a:t>
            </a:r>
            <a:r>
              <a:rPr sz="1000" b="1" kern="0" spc="-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1000" b="1" kern="0" spc="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DISCOVER</a:t>
            </a:r>
            <a:endParaRPr sz="10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49312" y="5432044"/>
            <a:ext cx="1172210" cy="51302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09220" marR="5080" indent="-97155" algn="just">
              <a:lnSpc>
                <a:spcPct val="112999"/>
              </a:lnSpc>
              <a:spcBef>
                <a:spcPts val="40"/>
              </a:spcBef>
            </a:pPr>
            <a:r>
              <a:rPr sz="1000" b="1" kern="0" spc="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Evidence</a:t>
            </a:r>
            <a:r>
              <a:rPr sz="1000" b="1" kern="0" spc="-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1000" b="1" kern="0" spc="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and</a:t>
            </a:r>
            <a:r>
              <a:rPr sz="1000" b="1" kern="0" spc="-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1000" b="1" kern="0" spc="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Rigor </a:t>
            </a:r>
            <a:r>
              <a:rPr sz="1000" b="1" kern="0" spc="-2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1000" kern="0" spc="10" dirty="0">
                <a:solidFill>
                  <a:sysClr val="windowText" lastClr="000000"/>
                </a:solidFill>
                <a:latin typeface="Georgia"/>
                <a:cs typeface="Georgia"/>
              </a:rPr>
              <a:t>U</a:t>
            </a:r>
            <a:r>
              <a:rPr sz="1000" kern="0" spc="-55" dirty="0">
                <a:solidFill>
                  <a:sysClr val="windowText" lastClr="000000"/>
                </a:solidFill>
                <a:latin typeface="Georgia"/>
                <a:cs typeface="Georgia"/>
              </a:rPr>
              <a:t>n</a:t>
            </a:r>
            <a:r>
              <a:rPr sz="1000" kern="0" spc="-35" dirty="0">
                <a:solidFill>
                  <a:sysClr val="windowText" lastClr="000000"/>
                </a:solidFill>
                <a:latin typeface="Georgia"/>
                <a:cs typeface="Georgia"/>
              </a:rPr>
              <a:t>c</a:t>
            </a:r>
            <a:r>
              <a:rPr sz="1000" kern="0" spc="-40" dirty="0">
                <a:solidFill>
                  <a:sysClr val="windowText" lastClr="000000"/>
                </a:solidFill>
                <a:latin typeface="Georgia"/>
                <a:cs typeface="Georgia"/>
              </a:rPr>
              <a:t>ov</a:t>
            </a:r>
            <a:r>
              <a:rPr sz="1000" kern="0" spc="-50" dirty="0">
                <a:solidFill>
                  <a:sysClr val="windowText" lastClr="000000"/>
                </a:solidFill>
                <a:latin typeface="Georgia"/>
                <a:cs typeface="Georgia"/>
              </a:rPr>
              <a:t>er</a:t>
            </a:r>
            <a:r>
              <a:rPr sz="1000" kern="0" spc="-35" dirty="0">
                <a:solidFill>
                  <a:sysClr val="windowText" lastClr="000000"/>
                </a:solidFill>
                <a:latin typeface="Georgia"/>
                <a:cs typeface="Georgia"/>
              </a:rPr>
              <a:t>i</a:t>
            </a:r>
            <a:r>
              <a:rPr sz="1000" kern="0" spc="-65" dirty="0">
                <a:solidFill>
                  <a:sysClr val="windowText" lastClr="000000"/>
                </a:solidFill>
                <a:latin typeface="Georgia"/>
                <a:cs typeface="Georgia"/>
              </a:rPr>
              <a:t>n</a:t>
            </a:r>
            <a:r>
              <a:rPr sz="1000" kern="0" spc="-45" dirty="0">
                <a:solidFill>
                  <a:sysClr val="windowText" lastClr="000000"/>
                </a:solidFill>
                <a:latin typeface="Georgia"/>
                <a:cs typeface="Georgia"/>
              </a:rPr>
              <a:t>g</a:t>
            </a:r>
            <a:r>
              <a:rPr sz="1000" kern="0" spc="1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000" kern="0" spc="-35" dirty="0">
                <a:solidFill>
                  <a:sysClr val="windowText" lastClr="000000"/>
                </a:solidFill>
                <a:latin typeface="Georgia"/>
                <a:cs typeface="Georgia"/>
              </a:rPr>
              <a:t>i</a:t>
            </a:r>
            <a:r>
              <a:rPr sz="1000" kern="0" spc="-65" dirty="0">
                <a:solidFill>
                  <a:sysClr val="windowText" lastClr="000000"/>
                </a:solidFill>
                <a:latin typeface="Georgia"/>
                <a:cs typeface="Georgia"/>
              </a:rPr>
              <a:t>n</a:t>
            </a:r>
            <a:r>
              <a:rPr sz="1000" kern="0" spc="-100" dirty="0">
                <a:solidFill>
                  <a:sysClr val="windowText" lastClr="000000"/>
                </a:solidFill>
                <a:latin typeface="Georgia"/>
                <a:cs typeface="Georgia"/>
              </a:rPr>
              <a:t>s</a:t>
            </a:r>
            <a:r>
              <a:rPr sz="1000" kern="0" spc="-35" dirty="0">
                <a:solidFill>
                  <a:sysClr val="windowText" lastClr="000000"/>
                </a:solidFill>
                <a:latin typeface="Georgia"/>
                <a:cs typeface="Georgia"/>
              </a:rPr>
              <a:t>i</a:t>
            </a:r>
            <a:r>
              <a:rPr sz="1000" kern="0" spc="-50" dirty="0">
                <a:solidFill>
                  <a:sysClr val="windowText" lastClr="000000"/>
                </a:solidFill>
                <a:latin typeface="Georgia"/>
                <a:cs typeface="Georgia"/>
              </a:rPr>
              <a:t>gh</a:t>
            </a:r>
            <a:r>
              <a:rPr sz="1000" kern="0" spc="-60" dirty="0">
                <a:solidFill>
                  <a:sysClr val="windowText" lastClr="000000"/>
                </a:solidFill>
                <a:latin typeface="Georgia"/>
                <a:cs typeface="Georgia"/>
              </a:rPr>
              <a:t>t</a:t>
            </a:r>
            <a:r>
              <a:rPr sz="1000" kern="0" spc="-70" dirty="0">
                <a:solidFill>
                  <a:sysClr val="windowText" lastClr="000000"/>
                </a:solidFill>
                <a:latin typeface="Georgia"/>
                <a:cs typeface="Georgia"/>
              </a:rPr>
              <a:t>s  </a:t>
            </a:r>
            <a:r>
              <a:rPr sz="1000" kern="0" spc="-55" dirty="0">
                <a:solidFill>
                  <a:sysClr val="windowText" lastClr="000000"/>
                </a:solidFill>
                <a:latin typeface="Georgia"/>
                <a:cs typeface="Georgia"/>
              </a:rPr>
              <a:t>f</a:t>
            </a:r>
            <a:r>
              <a:rPr sz="1000" kern="0" spc="-50" dirty="0">
                <a:solidFill>
                  <a:sysClr val="windowText" lastClr="000000"/>
                </a:solidFill>
                <a:latin typeface="Georgia"/>
                <a:cs typeface="Georgia"/>
              </a:rPr>
              <a:t>r</a:t>
            </a:r>
            <a:r>
              <a:rPr sz="1000" kern="0" spc="-60" dirty="0">
                <a:solidFill>
                  <a:sysClr val="windowText" lastClr="000000"/>
                </a:solidFill>
                <a:latin typeface="Georgia"/>
                <a:cs typeface="Georgia"/>
              </a:rPr>
              <a:t>om</a:t>
            </a:r>
            <a:r>
              <a:rPr sz="1000" kern="0" spc="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000" kern="0" spc="-50" dirty="0">
                <a:solidFill>
                  <a:sysClr val="windowText" lastClr="000000"/>
                </a:solidFill>
                <a:latin typeface="Georgia"/>
                <a:cs typeface="Georgia"/>
              </a:rPr>
              <a:t>re</a:t>
            </a:r>
            <a:r>
              <a:rPr sz="1000" kern="0" spc="-35" dirty="0">
                <a:solidFill>
                  <a:sysClr val="windowText" lastClr="000000"/>
                </a:solidFill>
                <a:latin typeface="Georgia"/>
                <a:cs typeface="Georgia"/>
              </a:rPr>
              <a:t>a</a:t>
            </a:r>
            <a:r>
              <a:rPr sz="1000" kern="0" spc="-50" dirty="0">
                <a:solidFill>
                  <a:sysClr val="windowText" lastClr="000000"/>
                </a:solidFill>
                <a:latin typeface="Georgia"/>
                <a:cs typeface="Georgia"/>
              </a:rPr>
              <a:t>l</a:t>
            </a:r>
            <a:r>
              <a:rPr sz="1000" kern="0" spc="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000" kern="0" spc="-70" dirty="0">
                <a:solidFill>
                  <a:sysClr val="windowText" lastClr="000000"/>
                </a:solidFill>
                <a:latin typeface="Georgia"/>
                <a:cs typeface="Georgia"/>
              </a:rPr>
              <a:t>w</a:t>
            </a:r>
            <a:r>
              <a:rPr sz="1000" kern="0" spc="-50" dirty="0">
                <a:solidFill>
                  <a:sysClr val="windowText" lastClr="000000"/>
                </a:solidFill>
                <a:latin typeface="Georgia"/>
                <a:cs typeface="Georgia"/>
              </a:rPr>
              <a:t>o</a:t>
            </a:r>
            <a:r>
              <a:rPr sz="1000" kern="0" spc="-45" dirty="0">
                <a:solidFill>
                  <a:sysClr val="windowText" lastClr="000000"/>
                </a:solidFill>
                <a:latin typeface="Georgia"/>
                <a:cs typeface="Georgia"/>
              </a:rPr>
              <a:t>r</a:t>
            </a:r>
            <a:r>
              <a:rPr sz="1000" kern="0" spc="-55" dirty="0">
                <a:solidFill>
                  <a:sysClr val="windowText" lastClr="000000"/>
                </a:solidFill>
                <a:latin typeface="Georgia"/>
                <a:cs typeface="Georgia"/>
              </a:rPr>
              <a:t>ld</a:t>
            </a:r>
            <a:r>
              <a:rPr sz="1000" kern="0" spc="1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000" kern="0" spc="-55" dirty="0">
                <a:solidFill>
                  <a:sysClr val="windowText" lastClr="000000"/>
                </a:solidFill>
                <a:latin typeface="Georgia"/>
                <a:cs typeface="Georgia"/>
              </a:rPr>
              <a:t>d</a:t>
            </a:r>
            <a:r>
              <a:rPr sz="1000" kern="0" spc="-35" dirty="0">
                <a:solidFill>
                  <a:sysClr val="windowText" lastClr="000000"/>
                </a:solidFill>
                <a:latin typeface="Georgia"/>
                <a:cs typeface="Georgia"/>
              </a:rPr>
              <a:t>a</a:t>
            </a:r>
            <a:r>
              <a:rPr sz="1000" kern="0" spc="-60" dirty="0">
                <a:solidFill>
                  <a:sysClr val="windowText" lastClr="000000"/>
                </a:solidFill>
                <a:latin typeface="Georgia"/>
                <a:cs typeface="Georgia"/>
              </a:rPr>
              <a:t>t</a:t>
            </a:r>
            <a:r>
              <a:rPr sz="1000" kern="0" spc="-40" dirty="0">
                <a:solidFill>
                  <a:sysClr val="windowText" lastClr="000000"/>
                </a:solidFill>
                <a:latin typeface="Georgia"/>
                <a:cs typeface="Georgia"/>
              </a:rPr>
              <a:t>a</a:t>
            </a:r>
            <a:endParaRPr sz="1000" kern="0">
              <a:solidFill>
                <a:sysClr val="windowText" lastClr="000000"/>
              </a:solidFill>
              <a:latin typeface="Georgia"/>
              <a:cs typeface="Georg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454499" y="2847340"/>
            <a:ext cx="124079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b="1" kern="0" spc="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PHASE</a:t>
            </a:r>
            <a:r>
              <a:rPr sz="1000" b="1" kern="0" spc="-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1000" b="1" kern="0" spc="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4.0</a:t>
            </a:r>
            <a:r>
              <a:rPr sz="1000" b="1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REALIZE</a:t>
            </a:r>
            <a:endParaRPr sz="10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54499" y="3188716"/>
            <a:ext cx="1468120" cy="51302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ct val="112999"/>
              </a:lnSpc>
              <a:spcBef>
                <a:spcPts val="40"/>
              </a:spcBef>
            </a:pPr>
            <a:r>
              <a:rPr sz="1000" b="1" kern="0" spc="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Action </a:t>
            </a:r>
            <a:r>
              <a:rPr sz="1000" b="1" kern="0" spc="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and Impact </a:t>
            </a:r>
            <a:r>
              <a:rPr sz="1000" b="1" kern="0" spc="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1000" kern="0" spc="-55" dirty="0">
                <a:solidFill>
                  <a:sysClr val="windowText" lastClr="000000"/>
                </a:solidFill>
                <a:latin typeface="Georgia"/>
                <a:cs typeface="Georgia"/>
              </a:rPr>
              <a:t>Proposing</a:t>
            </a:r>
            <a:r>
              <a:rPr sz="1000" kern="0" spc="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000" kern="0" spc="-40" dirty="0">
                <a:solidFill>
                  <a:sysClr val="windowText" lastClr="000000"/>
                </a:solidFill>
                <a:latin typeface="Georgia"/>
                <a:cs typeface="Georgia"/>
              </a:rPr>
              <a:t>a</a:t>
            </a:r>
            <a:r>
              <a:rPr sz="1000" kern="0" spc="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000" kern="0" spc="-55" dirty="0">
                <a:solidFill>
                  <a:sysClr val="windowText" lastClr="000000"/>
                </a:solidFill>
                <a:latin typeface="Georgia"/>
                <a:cs typeface="Georgia"/>
              </a:rPr>
              <a:t>course</a:t>
            </a:r>
            <a:r>
              <a:rPr sz="1000" kern="0" spc="-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000" kern="0" spc="-50" dirty="0">
                <a:solidFill>
                  <a:sysClr val="windowText" lastClr="000000"/>
                </a:solidFill>
                <a:latin typeface="Georgia"/>
                <a:cs typeface="Georgia"/>
              </a:rPr>
              <a:t>of</a:t>
            </a:r>
            <a:r>
              <a:rPr sz="1000" kern="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000" kern="0" spc="-45" dirty="0">
                <a:solidFill>
                  <a:sysClr val="windowText" lastClr="000000"/>
                </a:solidFill>
                <a:latin typeface="Georgia"/>
                <a:cs typeface="Georgia"/>
              </a:rPr>
              <a:t>action </a:t>
            </a:r>
            <a:r>
              <a:rPr sz="1000" kern="0" spc="-22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000" kern="0" spc="-50" dirty="0">
                <a:solidFill>
                  <a:sysClr val="windowText" lastClr="000000"/>
                </a:solidFill>
                <a:latin typeface="Georgia"/>
                <a:cs typeface="Georgia"/>
              </a:rPr>
              <a:t>for</a:t>
            </a:r>
            <a:r>
              <a:rPr sz="1000" kern="0" spc="-1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000" kern="0" spc="-50" dirty="0">
                <a:solidFill>
                  <a:sysClr val="windowText" lastClr="000000"/>
                </a:solidFill>
                <a:latin typeface="Georgia"/>
                <a:cs typeface="Georgia"/>
              </a:rPr>
              <a:t>competitive</a:t>
            </a:r>
            <a:r>
              <a:rPr sz="1000" kern="0" spc="-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000" kern="0" spc="-50" dirty="0">
                <a:solidFill>
                  <a:sysClr val="windowText" lastClr="000000"/>
                </a:solidFill>
                <a:latin typeface="Georgia"/>
                <a:cs typeface="Georgia"/>
              </a:rPr>
              <a:t>advantages</a:t>
            </a:r>
            <a:endParaRPr sz="1000" kern="0">
              <a:solidFill>
                <a:sysClr val="windowText" lastClr="000000"/>
              </a:solidFill>
              <a:latin typeface="Georgia"/>
              <a:cs typeface="Georg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674926" y="5090667"/>
            <a:ext cx="150622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b="1" kern="0" spc="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PHASE</a:t>
            </a:r>
            <a:r>
              <a:rPr sz="1000" b="1" kern="0" spc="-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1000" b="1" kern="0" spc="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3.0</a:t>
            </a:r>
            <a:r>
              <a:rPr sz="1000" b="1" kern="0" spc="-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1000" b="1" kern="0" spc="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SYNTHESIZE</a:t>
            </a:r>
            <a:endParaRPr sz="10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74926" y="5432044"/>
            <a:ext cx="1658620" cy="53467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>
              <a:spcBef>
                <a:spcPts val="195"/>
              </a:spcBef>
            </a:pPr>
            <a:r>
              <a:rPr sz="1000" b="1" kern="0" spc="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Prioritization</a:t>
            </a:r>
            <a:r>
              <a:rPr sz="1000" b="1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1000" b="1" kern="0" spc="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and</a:t>
            </a:r>
            <a:r>
              <a:rPr sz="1000" b="1" kern="0" spc="-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1000" b="1" kern="0" spc="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Structure</a:t>
            </a:r>
            <a:endParaRPr sz="10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12700">
              <a:spcBef>
                <a:spcPts val="95"/>
              </a:spcBef>
            </a:pPr>
            <a:r>
              <a:rPr sz="1000" kern="0" spc="-35" dirty="0">
                <a:solidFill>
                  <a:sysClr val="windowText" lastClr="000000"/>
                </a:solidFill>
                <a:latin typeface="Georgia"/>
                <a:cs typeface="Georgia"/>
              </a:rPr>
              <a:t>Cutting</a:t>
            </a:r>
            <a:r>
              <a:rPr sz="1000" kern="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000" kern="0" spc="-55" dirty="0">
                <a:solidFill>
                  <a:sysClr val="windowText" lastClr="000000"/>
                </a:solidFill>
                <a:latin typeface="Georgia"/>
                <a:cs typeface="Georgia"/>
              </a:rPr>
              <a:t>the</a:t>
            </a:r>
            <a:r>
              <a:rPr sz="1000" kern="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000" kern="0" spc="-55" dirty="0">
                <a:solidFill>
                  <a:sysClr val="windowText" lastClr="000000"/>
                </a:solidFill>
                <a:latin typeface="Georgia"/>
                <a:cs typeface="Georgia"/>
              </a:rPr>
              <a:t>case</a:t>
            </a:r>
            <a:r>
              <a:rPr sz="1000" kern="0" spc="-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000" kern="0" spc="-50" dirty="0">
                <a:solidFill>
                  <a:sysClr val="windowText" lastClr="000000"/>
                </a:solidFill>
                <a:latin typeface="Georgia"/>
                <a:cs typeface="Georgia"/>
              </a:rPr>
              <a:t>for</a:t>
            </a:r>
            <a:endParaRPr sz="1000" kern="0">
              <a:solidFill>
                <a:sysClr val="windowText" lastClr="000000"/>
              </a:solidFill>
              <a:latin typeface="Georgia"/>
              <a:cs typeface="Georgia"/>
            </a:endParaRPr>
          </a:p>
          <a:p>
            <a:pPr marL="12700">
              <a:spcBef>
                <a:spcPts val="215"/>
              </a:spcBef>
            </a:pPr>
            <a:r>
              <a:rPr sz="1000" kern="0" spc="-55" dirty="0">
                <a:solidFill>
                  <a:sysClr val="windowText" lastClr="000000"/>
                </a:solidFill>
                <a:latin typeface="Georgia"/>
                <a:cs typeface="Georgia"/>
              </a:rPr>
              <a:t>d</a:t>
            </a:r>
            <a:r>
              <a:rPr sz="1000" kern="0" spc="-50" dirty="0">
                <a:solidFill>
                  <a:sysClr val="windowText" lastClr="000000"/>
                </a:solidFill>
                <a:latin typeface="Georgia"/>
                <a:cs typeface="Georgia"/>
              </a:rPr>
              <a:t>r</a:t>
            </a:r>
            <a:r>
              <a:rPr sz="1000" kern="0" spc="-35" dirty="0">
                <a:solidFill>
                  <a:sysClr val="windowText" lastClr="000000"/>
                </a:solidFill>
                <a:latin typeface="Georgia"/>
                <a:cs typeface="Georgia"/>
              </a:rPr>
              <a:t>a</a:t>
            </a:r>
            <a:r>
              <a:rPr sz="1000" kern="0" spc="-85" dirty="0">
                <a:solidFill>
                  <a:sysClr val="windowText" lastClr="000000"/>
                </a:solidFill>
                <a:latin typeface="Georgia"/>
                <a:cs typeface="Georgia"/>
              </a:rPr>
              <a:t>m</a:t>
            </a:r>
            <a:r>
              <a:rPr sz="1000" kern="0" spc="-35" dirty="0">
                <a:solidFill>
                  <a:sysClr val="windowText" lastClr="000000"/>
                </a:solidFill>
                <a:latin typeface="Georgia"/>
                <a:cs typeface="Georgia"/>
              </a:rPr>
              <a:t>a</a:t>
            </a:r>
            <a:r>
              <a:rPr sz="1000" kern="0" spc="-60" dirty="0">
                <a:solidFill>
                  <a:sysClr val="windowText" lastClr="000000"/>
                </a:solidFill>
                <a:latin typeface="Georgia"/>
                <a:cs typeface="Georgia"/>
              </a:rPr>
              <a:t>t</a:t>
            </a:r>
            <a:r>
              <a:rPr sz="1000" kern="0" spc="-35" dirty="0">
                <a:solidFill>
                  <a:sysClr val="windowText" lastClr="000000"/>
                </a:solidFill>
                <a:latin typeface="Georgia"/>
                <a:cs typeface="Georgia"/>
              </a:rPr>
              <a:t>ic</a:t>
            </a:r>
            <a:r>
              <a:rPr sz="1000" kern="0" spc="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000" kern="0" spc="-40" dirty="0">
                <a:solidFill>
                  <a:sysClr val="windowText" lastClr="000000"/>
                </a:solidFill>
                <a:latin typeface="Georgia"/>
                <a:cs typeface="Georgia"/>
              </a:rPr>
              <a:t>b</a:t>
            </a:r>
            <a:r>
              <a:rPr sz="1000" kern="0" spc="-55" dirty="0">
                <a:solidFill>
                  <a:sysClr val="windowText" lastClr="000000"/>
                </a:solidFill>
                <a:latin typeface="Georgia"/>
                <a:cs typeface="Georgia"/>
              </a:rPr>
              <a:t>u</a:t>
            </a:r>
            <a:r>
              <a:rPr sz="1000" kern="0" spc="-100" dirty="0">
                <a:solidFill>
                  <a:sysClr val="windowText" lastClr="000000"/>
                </a:solidFill>
                <a:latin typeface="Georgia"/>
                <a:cs typeface="Georgia"/>
              </a:rPr>
              <a:t>s</a:t>
            </a:r>
            <a:r>
              <a:rPr sz="1000" kern="0" spc="-35" dirty="0">
                <a:solidFill>
                  <a:sysClr val="windowText" lastClr="000000"/>
                </a:solidFill>
                <a:latin typeface="Georgia"/>
                <a:cs typeface="Georgia"/>
              </a:rPr>
              <a:t>i</a:t>
            </a:r>
            <a:r>
              <a:rPr sz="1000" kern="0" spc="-65" dirty="0">
                <a:solidFill>
                  <a:sysClr val="windowText" lastClr="000000"/>
                </a:solidFill>
                <a:latin typeface="Georgia"/>
                <a:cs typeface="Georgia"/>
              </a:rPr>
              <a:t>n</a:t>
            </a:r>
            <a:r>
              <a:rPr sz="1000" kern="0" spc="-50" dirty="0">
                <a:solidFill>
                  <a:sysClr val="windowText" lastClr="000000"/>
                </a:solidFill>
                <a:latin typeface="Georgia"/>
                <a:cs typeface="Georgia"/>
              </a:rPr>
              <a:t>e</a:t>
            </a:r>
            <a:r>
              <a:rPr sz="1000" kern="0" spc="-100" dirty="0">
                <a:solidFill>
                  <a:sysClr val="windowText" lastClr="000000"/>
                </a:solidFill>
                <a:latin typeface="Georgia"/>
                <a:cs typeface="Georgia"/>
              </a:rPr>
              <a:t>ss</a:t>
            </a:r>
            <a:r>
              <a:rPr sz="1000" kern="0" spc="1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000" kern="0" spc="-45" dirty="0">
                <a:solidFill>
                  <a:sysClr val="windowText" lastClr="000000"/>
                </a:solidFill>
                <a:latin typeface="Georgia"/>
                <a:cs typeface="Georgia"/>
              </a:rPr>
              <a:t>op</a:t>
            </a:r>
            <a:r>
              <a:rPr sz="1000" kern="0" spc="-55" dirty="0">
                <a:solidFill>
                  <a:sysClr val="windowText" lastClr="000000"/>
                </a:solidFill>
                <a:latin typeface="Georgia"/>
                <a:cs typeface="Georgia"/>
              </a:rPr>
              <a:t>p</a:t>
            </a:r>
            <a:r>
              <a:rPr sz="1000" kern="0" spc="-50" dirty="0">
                <a:solidFill>
                  <a:sysClr val="windowText" lastClr="000000"/>
                </a:solidFill>
                <a:latin typeface="Georgia"/>
                <a:cs typeface="Georgia"/>
              </a:rPr>
              <a:t>o</a:t>
            </a:r>
            <a:r>
              <a:rPr sz="1000" kern="0" spc="-45" dirty="0">
                <a:solidFill>
                  <a:sysClr val="windowText" lastClr="000000"/>
                </a:solidFill>
                <a:latin typeface="Georgia"/>
                <a:cs typeface="Georgia"/>
              </a:rPr>
              <a:t>r</a:t>
            </a:r>
            <a:r>
              <a:rPr sz="1000" kern="0" spc="-60" dirty="0">
                <a:solidFill>
                  <a:sysClr val="windowText" lastClr="000000"/>
                </a:solidFill>
                <a:latin typeface="Georgia"/>
                <a:cs typeface="Georgia"/>
              </a:rPr>
              <a:t>t</a:t>
            </a:r>
            <a:r>
              <a:rPr sz="1000" kern="0" spc="-55" dirty="0">
                <a:solidFill>
                  <a:sysClr val="windowText" lastClr="000000"/>
                </a:solidFill>
                <a:latin typeface="Georgia"/>
                <a:cs typeface="Georgia"/>
              </a:rPr>
              <a:t>un</a:t>
            </a:r>
            <a:r>
              <a:rPr sz="1000" kern="0" spc="-45" dirty="0">
                <a:solidFill>
                  <a:sysClr val="windowText" lastClr="000000"/>
                </a:solidFill>
                <a:latin typeface="Georgia"/>
                <a:cs typeface="Georgia"/>
              </a:rPr>
              <a:t>i</a:t>
            </a:r>
            <a:r>
              <a:rPr sz="1000" kern="0" spc="-60" dirty="0">
                <a:solidFill>
                  <a:sysClr val="windowText" lastClr="000000"/>
                </a:solidFill>
                <a:latin typeface="Georgia"/>
                <a:cs typeface="Georgia"/>
              </a:rPr>
              <a:t>t</a:t>
            </a:r>
            <a:r>
              <a:rPr sz="1000" kern="0" spc="-35" dirty="0">
                <a:solidFill>
                  <a:sysClr val="windowText" lastClr="000000"/>
                </a:solidFill>
                <a:latin typeface="Georgia"/>
                <a:cs typeface="Georgia"/>
              </a:rPr>
              <a:t>y</a:t>
            </a:r>
            <a:endParaRPr sz="1000" kern="0">
              <a:solidFill>
                <a:sysClr val="windowText" lastClr="000000"/>
              </a:solidFill>
              <a:latin typeface="Georgia"/>
              <a:cs typeface="Georgi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68416" y="3516883"/>
            <a:ext cx="155194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kern="0" spc="-35" dirty="0">
                <a:solidFill>
                  <a:sysClr val="windowText" lastClr="000000"/>
                </a:solidFill>
                <a:latin typeface="Georgia"/>
                <a:cs typeface="Georgia"/>
              </a:rPr>
              <a:t>BUSINESS</a:t>
            </a:r>
            <a:r>
              <a:rPr sz="1200" kern="0" spc="-2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200" kern="0" spc="15" dirty="0">
                <a:solidFill>
                  <a:sysClr val="windowText" lastClr="000000"/>
                </a:solidFill>
                <a:latin typeface="Georgia"/>
                <a:cs typeface="Georgia"/>
              </a:rPr>
              <a:t>PRACTICE</a:t>
            </a:r>
            <a:endParaRPr sz="1200" kern="0">
              <a:solidFill>
                <a:sysClr val="windowText" lastClr="000000"/>
              </a:solidFill>
              <a:latin typeface="Georgia"/>
              <a:cs typeface="Georgi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500688" y="3876547"/>
            <a:ext cx="12909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kern="0" spc="15" dirty="0">
                <a:solidFill>
                  <a:sysClr val="windowText" lastClr="000000"/>
                </a:solidFill>
                <a:latin typeface="Georgia"/>
                <a:cs typeface="Georgia"/>
              </a:rPr>
              <a:t>SOCIAL</a:t>
            </a:r>
            <a:r>
              <a:rPr sz="1200" kern="0" spc="-3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Georgia"/>
                <a:cs typeface="Georgia"/>
              </a:rPr>
              <a:t>SCIENCE</a:t>
            </a:r>
            <a:endParaRPr sz="1200" kern="0">
              <a:solidFill>
                <a:sysClr val="windowText" lastClr="000000"/>
              </a:solidFill>
              <a:latin typeface="Georgia"/>
              <a:cs typeface="Georgi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2341591" y="1971507"/>
            <a:ext cx="7375525" cy="4004310"/>
            <a:chOff x="1198590" y="1971507"/>
            <a:chExt cx="7375525" cy="4004310"/>
          </a:xfrm>
        </p:grpSpPr>
        <p:sp>
          <p:nvSpPr>
            <p:cNvPr id="18" name="object 18"/>
            <p:cNvSpPr/>
            <p:nvPr/>
          </p:nvSpPr>
          <p:spPr>
            <a:xfrm>
              <a:off x="1458823" y="2088997"/>
              <a:ext cx="6976109" cy="3786504"/>
            </a:xfrm>
            <a:custGeom>
              <a:avLst/>
              <a:gdLst/>
              <a:ahLst/>
              <a:cxnLst/>
              <a:rect l="l" t="t" r="r" b="b"/>
              <a:pathLst>
                <a:path w="6976109" h="3786504">
                  <a:moveTo>
                    <a:pt x="6975640" y="0"/>
                  </a:moveTo>
                  <a:lnTo>
                    <a:pt x="6928929" y="406"/>
                  </a:lnTo>
                  <a:lnTo>
                    <a:pt x="6882511" y="2108"/>
                  </a:lnTo>
                  <a:lnTo>
                    <a:pt x="6836397" y="5067"/>
                  </a:lnTo>
                  <a:lnTo>
                    <a:pt x="6790601" y="9283"/>
                  </a:lnTo>
                  <a:lnTo>
                    <a:pt x="6745135" y="14732"/>
                  </a:lnTo>
                  <a:lnTo>
                    <a:pt x="6700012" y="21412"/>
                  </a:lnTo>
                  <a:lnTo>
                    <a:pt x="6655257" y="29286"/>
                  </a:lnTo>
                  <a:lnTo>
                    <a:pt x="6610883" y="38354"/>
                  </a:lnTo>
                  <a:lnTo>
                    <a:pt x="6566903" y="48602"/>
                  </a:lnTo>
                  <a:lnTo>
                    <a:pt x="6523329" y="59994"/>
                  </a:lnTo>
                  <a:lnTo>
                    <a:pt x="6480175" y="72542"/>
                  </a:lnTo>
                  <a:lnTo>
                    <a:pt x="6437465" y="86220"/>
                  </a:lnTo>
                  <a:lnTo>
                    <a:pt x="6395199" y="100990"/>
                  </a:lnTo>
                  <a:lnTo>
                    <a:pt x="6353391" y="116878"/>
                  </a:lnTo>
                  <a:lnTo>
                    <a:pt x="6312078" y="133832"/>
                  </a:lnTo>
                  <a:lnTo>
                    <a:pt x="6271260" y="151853"/>
                  </a:lnTo>
                  <a:lnTo>
                    <a:pt x="6230950" y="170916"/>
                  </a:lnTo>
                  <a:lnTo>
                    <a:pt x="6191161" y="191020"/>
                  </a:lnTo>
                  <a:lnTo>
                    <a:pt x="6151918" y="212140"/>
                  </a:lnTo>
                  <a:lnTo>
                    <a:pt x="6113221" y="234264"/>
                  </a:lnTo>
                  <a:lnTo>
                    <a:pt x="6075096" y="257365"/>
                  </a:lnTo>
                  <a:lnTo>
                    <a:pt x="6037554" y="281444"/>
                  </a:lnTo>
                  <a:lnTo>
                    <a:pt x="6000623" y="306476"/>
                  </a:lnTo>
                  <a:lnTo>
                    <a:pt x="5964288" y="332447"/>
                  </a:lnTo>
                  <a:lnTo>
                    <a:pt x="5928588" y="359333"/>
                  </a:lnTo>
                  <a:lnTo>
                    <a:pt x="5893536" y="387134"/>
                  </a:lnTo>
                  <a:lnTo>
                    <a:pt x="5859132" y="415836"/>
                  </a:lnTo>
                  <a:lnTo>
                    <a:pt x="5825414" y="445401"/>
                  </a:lnTo>
                  <a:lnTo>
                    <a:pt x="5792368" y="475830"/>
                  </a:lnTo>
                  <a:lnTo>
                    <a:pt x="5760034" y="507098"/>
                  </a:lnTo>
                  <a:lnTo>
                    <a:pt x="5728411" y="539203"/>
                  </a:lnTo>
                  <a:lnTo>
                    <a:pt x="5697525" y="572122"/>
                  </a:lnTo>
                  <a:lnTo>
                    <a:pt x="5667375" y="605840"/>
                  </a:lnTo>
                  <a:lnTo>
                    <a:pt x="5637987" y="640334"/>
                  </a:lnTo>
                  <a:lnTo>
                    <a:pt x="5609387" y="675589"/>
                  </a:lnTo>
                  <a:lnTo>
                    <a:pt x="5581561" y="711606"/>
                  </a:lnTo>
                  <a:lnTo>
                    <a:pt x="5554548" y="748360"/>
                  </a:lnTo>
                  <a:lnTo>
                    <a:pt x="5528348" y="785825"/>
                  </a:lnTo>
                  <a:lnTo>
                    <a:pt x="5502986" y="823988"/>
                  </a:lnTo>
                  <a:lnTo>
                    <a:pt x="5478475" y="862850"/>
                  </a:lnTo>
                  <a:lnTo>
                    <a:pt x="5454828" y="902385"/>
                  </a:lnTo>
                  <a:lnTo>
                    <a:pt x="5432056" y="942568"/>
                  </a:lnTo>
                  <a:lnTo>
                    <a:pt x="5410174" y="983399"/>
                  </a:lnTo>
                  <a:lnTo>
                    <a:pt x="5389207" y="1024851"/>
                  </a:lnTo>
                  <a:lnTo>
                    <a:pt x="5369153" y="1066914"/>
                  </a:lnTo>
                  <a:lnTo>
                    <a:pt x="5350040" y="1109573"/>
                  </a:lnTo>
                  <a:lnTo>
                    <a:pt x="5331879" y="1152817"/>
                  </a:lnTo>
                  <a:lnTo>
                    <a:pt x="5314696" y="1196606"/>
                  </a:lnTo>
                  <a:lnTo>
                    <a:pt x="5298478" y="1240955"/>
                  </a:lnTo>
                  <a:lnTo>
                    <a:pt x="5283263" y="1285836"/>
                  </a:lnTo>
                  <a:lnTo>
                    <a:pt x="5269052" y="1331226"/>
                  </a:lnTo>
                  <a:lnTo>
                    <a:pt x="5255869" y="1377111"/>
                  </a:lnTo>
                  <a:lnTo>
                    <a:pt x="5243728" y="1423492"/>
                  </a:lnTo>
                  <a:lnTo>
                    <a:pt x="5232641" y="1470342"/>
                  </a:lnTo>
                  <a:lnTo>
                    <a:pt x="5222633" y="1517637"/>
                  </a:lnTo>
                  <a:lnTo>
                    <a:pt x="5213693" y="1565363"/>
                  </a:lnTo>
                  <a:lnTo>
                    <a:pt x="5205857" y="1613522"/>
                  </a:lnTo>
                  <a:lnTo>
                    <a:pt x="5199138" y="1662087"/>
                  </a:lnTo>
                  <a:lnTo>
                    <a:pt x="5193550" y="1711045"/>
                  </a:lnTo>
                  <a:lnTo>
                    <a:pt x="5189791" y="1752523"/>
                  </a:lnTo>
                  <a:lnTo>
                    <a:pt x="5180990" y="1753082"/>
                  </a:lnTo>
                  <a:lnTo>
                    <a:pt x="5183302" y="1801736"/>
                  </a:lnTo>
                  <a:lnTo>
                    <a:pt x="5184241" y="1846783"/>
                  </a:lnTo>
                  <a:lnTo>
                    <a:pt x="5183683" y="1860080"/>
                  </a:lnTo>
                  <a:lnTo>
                    <a:pt x="5182755" y="1910435"/>
                  </a:lnTo>
                  <a:lnTo>
                    <a:pt x="5179657" y="1993696"/>
                  </a:lnTo>
                  <a:lnTo>
                    <a:pt x="5175593" y="2040915"/>
                  </a:lnTo>
                  <a:lnTo>
                    <a:pt x="5170297" y="2087816"/>
                  </a:lnTo>
                  <a:lnTo>
                    <a:pt x="5163794" y="2134336"/>
                  </a:lnTo>
                  <a:lnTo>
                    <a:pt x="5156085" y="2180501"/>
                  </a:lnTo>
                  <a:lnTo>
                    <a:pt x="5147195" y="2226259"/>
                  </a:lnTo>
                  <a:lnTo>
                    <a:pt x="5137137" y="2271598"/>
                  </a:lnTo>
                  <a:lnTo>
                    <a:pt x="5125936" y="2316518"/>
                  </a:lnTo>
                  <a:lnTo>
                    <a:pt x="5113604" y="2360980"/>
                  </a:lnTo>
                  <a:lnTo>
                    <a:pt x="5100155" y="2404973"/>
                  </a:lnTo>
                  <a:lnTo>
                    <a:pt x="5085588" y="2448471"/>
                  </a:lnTo>
                  <a:lnTo>
                    <a:pt x="5069954" y="2491473"/>
                  </a:lnTo>
                  <a:lnTo>
                    <a:pt x="5053228" y="2533942"/>
                  </a:lnTo>
                  <a:lnTo>
                    <a:pt x="5035461" y="2575864"/>
                  </a:lnTo>
                  <a:lnTo>
                    <a:pt x="5016665" y="2617241"/>
                  </a:lnTo>
                  <a:lnTo>
                    <a:pt x="4996827" y="2658021"/>
                  </a:lnTo>
                  <a:lnTo>
                    <a:pt x="4975999" y="2698216"/>
                  </a:lnTo>
                  <a:lnTo>
                    <a:pt x="4954168" y="2737777"/>
                  </a:lnTo>
                  <a:lnTo>
                    <a:pt x="4931359" y="2776715"/>
                  </a:lnTo>
                  <a:lnTo>
                    <a:pt x="4907597" y="2814993"/>
                  </a:lnTo>
                  <a:lnTo>
                    <a:pt x="4882896" y="2852597"/>
                  </a:lnTo>
                  <a:lnTo>
                    <a:pt x="4857267" y="2889516"/>
                  </a:lnTo>
                  <a:lnTo>
                    <a:pt x="4830724" y="2925724"/>
                  </a:lnTo>
                  <a:lnTo>
                    <a:pt x="4803279" y="2961195"/>
                  </a:lnTo>
                  <a:lnTo>
                    <a:pt x="4774971" y="2995930"/>
                  </a:lnTo>
                  <a:lnTo>
                    <a:pt x="4745787" y="3029889"/>
                  </a:lnTo>
                  <a:lnTo>
                    <a:pt x="4715751" y="3063075"/>
                  </a:lnTo>
                  <a:lnTo>
                    <a:pt x="4684890" y="3095447"/>
                  </a:lnTo>
                  <a:lnTo>
                    <a:pt x="4653216" y="3127006"/>
                  </a:lnTo>
                  <a:lnTo>
                    <a:pt x="4620742" y="3157728"/>
                  </a:lnTo>
                  <a:lnTo>
                    <a:pt x="4587468" y="3187585"/>
                  </a:lnTo>
                  <a:lnTo>
                    <a:pt x="4553445" y="3216567"/>
                  </a:lnTo>
                  <a:lnTo>
                    <a:pt x="4518660" y="3244646"/>
                  </a:lnTo>
                  <a:lnTo>
                    <a:pt x="4483138" y="3271824"/>
                  </a:lnTo>
                  <a:lnTo>
                    <a:pt x="4446905" y="3298063"/>
                  </a:lnTo>
                  <a:lnTo>
                    <a:pt x="4409960" y="3323361"/>
                  </a:lnTo>
                  <a:lnTo>
                    <a:pt x="4372318" y="3347682"/>
                  </a:lnTo>
                  <a:lnTo>
                    <a:pt x="4334014" y="3371011"/>
                  </a:lnTo>
                  <a:lnTo>
                    <a:pt x="4295051" y="3393338"/>
                  </a:lnTo>
                  <a:lnTo>
                    <a:pt x="4255452" y="3414649"/>
                  </a:lnTo>
                  <a:lnTo>
                    <a:pt x="4215219" y="3434905"/>
                  </a:lnTo>
                  <a:lnTo>
                    <a:pt x="4174375" y="3454108"/>
                  </a:lnTo>
                  <a:lnTo>
                    <a:pt x="4132948" y="3472230"/>
                  </a:lnTo>
                  <a:lnTo>
                    <a:pt x="4090936" y="3489248"/>
                  </a:lnTo>
                  <a:lnTo>
                    <a:pt x="4048366" y="3505149"/>
                  </a:lnTo>
                  <a:lnTo>
                    <a:pt x="4005237" y="3519919"/>
                  </a:lnTo>
                  <a:lnTo>
                    <a:pt x="3961600" y="3533533"/>
                  </a:lnTo>
                  <a:lnTo>
                    <a:pt x="3917429" y="3545979"/>
                  </a:lnTo>
                  <a:lnTo>
                    <a:pt x="3872776" y="3557232"/>
                  </a:lnTo>
                  <a:lnTo>
                    <a:pt x="3827627" y="3567265"/>
                  </a:lnTo>
                  <a:lnTo>
                    <a:pt x="3782022" y="3576078"/>
                  </a:lnTo>
                  <a:lnTo>
                    <a:pt x="3735959" y="3583648"/>
                  </a:lnTo>
                  <a:lnTo>
                    <a:pt x="3689464" y="3589947"/>
                  </a:lnTo>
                  <a:lnTo>
                    <a:pt x="3642550" y="3594963"/>
                  </a:lnTo>
                  <a:lnTo>
                    <a:pt x="3595243" y="3598684"/>
                  </a:lnTo>
                  <a:lnTo>
                    <a:pt x="3547846" y="3601059"/>
                  </a:lnTo>
                  <a:lnTo>
                    <a:pt x="3500691" y="3602101"/>
                  </a:lnTo>
                  <a:lnTo>
                    <a:pt x="3453790" y="3601809"/>
                  </a:lnTo>
                  <a:lnTo>
                    <a:pt x="3407168" y="3600208"/>
                  </a:lnTo>
                  <a:lnTo>
                    <a:pt x="3360851" y="3597313"/>
                  </a:lnTo>
                  <a:lnTo>
                    <a:pt x="3314839" y="3593147"/>
                  </a:lnTo>
                  <a:lnTo>
                    <a:pt x="3269157" y="3587712"/>
                  </a:lnTo>
                  <a:lnTo>
                    <a:pt x="3223831" y="3581031"/>
                  </a:lnTo>
                  <a:lnTo>
                    <a:pt x="3178873" y="3573119"/>
                  </a:lnTo>
                  <a:lnTo>
                    <a:pt x="3134283" y="3564001"/>
                  </a:lnTo>
                  <a:lnTo>
                    <a:pt x="3090113" y="3553676"/>
                  </a:lnTo>
                  <a:lnTo>
                    <a:pt x="3046361" y="3542182"/>
                  </a:lnTo>
                  <a:lnTo>
                    <a:pt x="3003054" y="3529507"/>
                  </a:lnTo>
                  <a:lnTo>
                    <a:pt x="2960192" y="3515703"/>
                  </a:lnTo>
                  <a:lnTo>
                    <a:pt x="2917812" y="3500755"/>
                  </a:lnTo>
                  <a:lnTo>
                    <a:pt x="2875927" y="3484702"/>
                  </a:lnTo>
                  <a:lnTo>
                    <a:pt x="2834551" y="3467544"/>
                  </a:lnTo>
                  <a:lnTo>
                    <a:pt x="2793695" y="3449307"/>
                  </a:lnTo>
                  <a:lnTo>
                    <a:pt x="2753398" y="3430003"/>
                  </a:lnTo>
                  <a:lnTo>
                    <a:pt x="2713672" y="3409645"/>
                  </a:lnTo>
                  <a:lnTo>
                    <a:pt x="2674518" y="3388258"/>
                  </a:lnTo>
                  <a:lnTo>
                    <a:pt x="2635974" y="3365855"/>
                  </a:lnTo>
                  <a:lnTo>
                    <a:pt x="2598039" y="3342449"/>
                  </a:lnTo>
                  <a:lnTo>
                    <a:pt x="2560751" y="3318052"/>
                  </a:lnTo>
                  <a:lnTo>
                    <a:pt x="2524112" y="3292691"/>
                  </a:lnTo>
                  <a:lnTo>
                    <a:pt x="2488146" y="3266389"/>
                  </a:lnTo>
                  <a:lnTo>
                    <a:pt x="2452878" y="3239135"/>
                  </a:lnTo>
                  <a:lnTo>
                    <a:pt x="2418321" y="3210966"/>
                  </a:lnTo>
                  <a:lnTo>
                    <a:pt x="2384488" y="3181896"/>
                  </a:lnTo>
                  <a:lnTo>
                    <a:pt x="2351405" y="3151949"/>
                  </a:lnTo>
                  <a:lnTo>
                    <a:pt x="2319070" y="3121126"/>
                  </a:lnTo>
                  <a:lnTo>
                    <a:pt x="2287536" y="3089440"/>
                  </a:lnTo>
                  <a:lnTo>
                    <a:pt x="2256790" y="3056928"/>
                  </a:lnTo>
                  <a:lnTo>
                    <a:pt x="2226868" y="3023590"/>
                  </a:lnTo>
                  <a:lnTo>
                    <a:pt x="2197785" y="2989440"/>
                  </a:lnTo>
                  <a:lnTo>
                    <a:pt x="2169541" y="2954515"/>
                  </a:lnTo>
                  <a:lnTo>
                    <a:pt x="2142185" y="2918803"/>
                  </a:lnTo>
                  <a:lnTo>
                    <a:pt x="2115718" y="2882341"/>
                  </a:lnTo>
                  <a:lnTo>
                    <a:pt x="2090153" y="2845143"/>
                  </a:lnTo>
                  <a:lnTo>
                    <a:pt x="2065515" y="2807220"/>
                  </a:lnTo>
                  <a:lnTo>
                    <a:pt x="2041817" y="2768587"/>
                  </a:lnTo>
                  <a:lnTo>
                    <a:pt x="2019084" y="2729268"/>
                  </a:lnTo>
                  <a:lnTo>
                    <a:pt x="1997329" y="2689275"/>
                  </a:lnTo>
                  <a:lnTo>
                    <a:pt x="1976577" y="2648610"/>
                  </a:lnTo>
                  <a:lnTo>
                    <a:pt x="1956841" y="2607322"/>
                  </a:lnTo>
                  <a:lnTo>
                    <a:pt x="1938134" y="2565400"/>
                  </a:lnTo>
                  <a:lnTo>
                    <a:pt x="1920481" y="2522867"/>
                  </a:lnTo>
                  <a:lnTo>
                    <a:pt x="1903907" y="2479738"/>
                  </a:lnTo>
                  <a:lnTo>
                    <a:pt x="1888413" y="2436037"/>
                  </a:lnTo>
                  <a:lnTo>
                    <a:pt x="1874024" y="2391778"/>
                  </a:lnTo>
                  <a:lnTo>
                    <a:pt x="1860753" y="2346972"/>
                  </a:lnTo>
                  <a:lnTo>
                    <a:pt x="1848637" y="2301646"/>
                  </a:lnTo>
                  <a:lnTo>
                    <a:pt x="1837677" y="2255799"/>
                  </a:lnTo>
                  <a:lnTo>
                    <a:pt x="1827898" y="2209457"/>
                  </a:lnTo>
                  <a:lnTo>
                    <a:pt x="1819313" y="2162645"/>
                  </a:lnTo>
                  <a:lnTo>
                    <a:pt x="1811934" y="2115362"/>
                  </a:lnTo>
                  <a:lnTo>
                    <a:pt x="1805800" y="2067636"/>
                  </a:lnTo>
                  <a:lnTo>
                    <a:pt x="1800910" y="2019490"/>
                  </a:lnTo>
                  <a:lnTo>
                    <a:pt x="1797291" y="1970913"/>
                  </a:lnTo>
                  <a:lnTo>
                    <a:pt x="1795348" y="1932266"/>
                  </a:lnTo>
                  <a:lnTo>
                    <a:pt x="1794243" y="1893582"/>
                  </a:lnTo>
                  <a:lnTo>
                    <a:pt x="1793989" y="1854885"/>
                  </a:lnTo>
                  <a:lnTo>
                    <a:pt x="1794560" y="1816188"/>
                  </a:lnTo>
                  <a:lnTo>
                    <a:pt x="1789988" y="1816074"/>
                  </a:lnTo>
                  <a:lnTo>
                    <a:pt x="1784565" y="1737194"/>
                  </a:lnTo>
                  <a:lnTo>
                    <a:pt x="1779612" y="1688363"/>
                  </a:lnTo>
                  <a:lnTo>
                    <a:pt x="1773542" y="1639900"/>
                  </a:lnTo>
                  <a:lnTo>
                    <a:pt x="1766354" y="1591843"/>
                  </a:lnTo>
                  <a:lnTo>
                    <a:pt x="1758086" y="1544193"/>
                  </a:lnTo>
                  <a:lnTo>
                    <a:pt x="1748739" y="1496961"/>
                  </a:lnTo>
                  <a:lnTo>
                    <a:pt x="1738337" y="1450174"/>
                  </a:lnTo>
                  <a:lnTo>
                    <a:pt x="1726869" y="1403858"/>
                  </a:lnTo>
                  <a:lnTo>
                    <a:pt x="1714385" y="1357998"/>
                  </a:lnTo>
                  <a:lnTo>
                    <a:pt x="1700885" y="1312621"/>
                  </a:lnTo>
                  <a:lnTo>
                    <a:pt x="1686369" y="1267752"/>
                  </a:lnTo>
                  <a:lnTo>
                    <a:pt x="1670862" y="1223403"/>
                  </a:lnTo>
                  <a:lnTo>
                    <a:pt x="1654390" y="1179588"/>
                  </a:lnTo>
                  <a:lnTo>
                    <a:pt x="1636953" y="1136319"/>
                  </a:lnTo>
                  <a:lnTo>
                    <a:pt x="1618576" y="1093609"/>
                  </a:lnTo>
                  <a:lnTo>
                    <a:pt x="1599260" y="1051471"/>
                  </a:lnTo>
                  <a:lnTo>
                    <a:pt x="1579029" y="1009942"/>
                  </a:lnTo>
                  <a:lnTo>
                    <a:pt x="1557896" y="969010"/>
                  </a:lnTo>
                  <a:lnTo>
                    <a:pt x="1535874" y="928700"/>
                  </a:lnTo>
                  <a:lnTo>
                    <a:pt x="1512976" y="889038"/>
                  </a:lnTo>
                  <a:lnTo>
                    <a:pt x="1489214" y="850023"/>
                  </a:lnTo>
                  <a:lnTo>
                    <a:pt x="1464614" y="811669"/>
                  </a:lnTo>
                  <a:lnTo>
                    <a:pt x="1439176" y="774014"/>
                  </a:lnTo>
                  <a:lnTo>
                    <a:pt x="1412938" y="737057"/>
                  </a:lnTo>
                  <a:lnTo>
                    <a:pt x="1385887" y="700811"/>
                  </a:lnTo>
                  <a:lnTo>
                    <a:pt x="1358049" y="665289"/>
                  </a:lnTo>
                  <a:lnTo>
                    <a:pt x="1329436" y="630516"/>
                  </a:lnTo>
                  <a:lnTo>
                    <a:pt x="1300073" y="596506"/>
                  </a:lnTo>
                  <a:lnTo>
                    <a:pt x="1269961" y="563270"/>
                  </a:lnTo>
                  <a:lnTo>
                    <a:pt x="1239113" y="530821"/>
                  </a:lnTo>
                  <a:lnTo>
                    <a:pt x="1207554" y="499186"/>
                  </a:lnTo>
                  <a:lnTo>
                    <a:pt x="1175296" y="468363"/>
                  </a:lnTo>
                  <a:lnTo>
                    <a:pt x="1142352" y="438378"/>
                  </a:lnTo>
                  <a:lnTo>
                    <a:pt x="1108748" y="409244"/>
                  </a:lnTo>
                  <a:lnTo>
                    <a:pt x="1074470" y="380974"/>
                  </a:lnTo>
                  <a:lnTo>
                    <a:pt x="1039558" y="353593"/>
                  </a:lnTo>
                  <a:lnTo>
                    <a:pt x="1004011" y="327113"/>
                  </a:lnTo>
                  <a:lnTo>
                    <a:pt x="967854" y="301536"/>
                  </a:lnTo>
                  <a:lnTo>
                    <a:pt x="931100" y="276885"/>
                  </a:lnTo>
                  <a:lnTo>
                    <a:pt x="893749" y="253187"/>
                  </a:lnTo>
                  <a:lnTo>
                    <a:pt x="855840" y="230428"/>
                  </a:lnTo>
                  <a:lnTo>
                    <a:pt x="817372" y="208661"/>
                  </a:lnTo>
                  <a:lnTo>
                    <a:pt x="778357" y="187871"/>
                  </a:lnTo>
                  <a:lnTo>
                    <a:pt x="738822" y="168084"/>
                  </a:lnTo>
                  <a:lnTo>
                    <a:pt x="698766" y="149326"/>
                  </a:lnTo>
                  <a:lnTo>
                    <a:pt x="658228" y="131597"/>
                  </a:lnTo>
                  <a:lnTo>
                    <a:pt x="617194" y="114909"/>
                  </a:lnTo>
                  <a:lnTo>
                    <a:pt x="575691" y="99288"/>
                  </a:lnTo>
                  <a:lnTo>
                    <a:pt x="533730" y="84747"/>
                  </a:lnTo>
                  <a:lnTo>
                    <a:pt x="491324" y="71310"/>
                  </a:lnTo>
                  <a:lnTo>
                    <a:pt x="448500" y="58978"/>
                  </a:lnTo>
                  <a:lnTo>
                    <a:pt x="405269" y="47764"/>
                  </a:lnTo>
                  <a:lnTo>
                    <a:pt x="361632" y="37693"/>
                  </a:lnTo>
                  <a:lnTo>
                    <a:pt x="317614" y="28778"/>
                  </a:lnTo>
                  <a:lnTo>
                    <a:pt x="273227" y="21031"/>
                  </a:lnTo>
                  <a:lnTo>
                    <a:pt x="228498" y="14478"/>
                  </a:lnTo>
                  <a:lnTo>
                    <a:pt x="183413" y="9118"/>
                  </a:lnTo>
                  <a:lnTo>
                    <a:pt x="138010" y="4978"/>
                  </a:lnTo>
                  <a:lnTo>
                    <a:pt x="92303" y="2057"/>
                  </a:lnTo>
                  <a:lnTo>
                    <a:pt x="46291" y="393"/>
                  </a:lnTo>
                  <a:lnTo>
                    <a:pt x="0" y="0"/>
                  </a:lnTo>
                  <a:lnTo>
                    <a:pt x="762" y="178130"/>
                  </a:lnTo>
                  <a:lnTo>
                    <a:pt x="46812" y="178600"/>
                  </a:lnTo>
                  <a:lnTo>
                    <a:pt x="92557" y="180467"/>
                  </a:lnTo>
                  <a:lnTo>
                    <a:pt x="137960" y="183718"/>
                  </a:lnTo>
                  <a:lnTo>
                    <a:pt x="183019" y="188315"/>
                  </a:lnTo>
                  <a:lnTo>
                    <a:pt x="227723" y="194271"/>
                  </a:lnTo>
                  <a:lnTo>
                    <a:pt x="272034" y="201536"/>
                  </a:lnTo>
                  <a:lnTo>
                    <a:pt x="315950" y="210108"/>
                  </a:lnTo>
                  <a:lnTo>
                    <a:pt x="359460" y="219964"/>
                  </a:lnTo>
                  <a:lnTo>
                    <a:pt x="402513" y="231089"/>
                  </a:lnTo>
                  <a:lnTo>
                    <a:pt x="445135" y="243459"/>
                  </a:lnTo>
                  <a:lnTo>
                    <a:pt x="487273" y="257060"/>
                  </a:lnTo>
                  <a:lnTo>
                    <a:pt x="528929" y="271881"/>
                  </a:lnTo>
                  <a:lnTo>
                    <a:pt x="570090" y="287883"/>
                  </a:lnTo>
                  <a:lnTo>
                    <a:pt x="610717" y="305054"/>
                  </a:lnTo>
                  <a:lnTo>
                    <a:pt x="650798" y="323392"/>
                  </a:lnTo>
                  <a:lnTo>
                    <a:pt x="690333" y="342861"/>
                  </a:lnTo>
                  <a:lnTo>
                    <a:pt x="729297" y="363448"/>
                  </a:lnTo>
                  <a:lnTo>
                    <a:pt x="767651" y="385140"/>
                  </a:lnTo>
                  <a:lnTo>
                    <a:pt x="805408" y="407911"/>
                  </a:lnTo>
                  <a:lnTo>
                    <a:pt x="842543" y="431736"/>
                  </a:lnTo>
                  <a:lnTo>
                    <a:pt x="879017" y="456603"/>
                  </a:lnTo>
                  <a:lnTo>
                    <a:pt x="914831" y="482498"/>
                  </a:lnTo>
                  <a:lnTo>
                    <a:pt x="949972" y="509409"/>
                  </a:lnTo>
                  <a:lnTo>
                    <a:pt x="984415" y="537298"/>
                  </a:lnTo>
                  <a:lnTo>
                    <a:pt x="1018146" y="566153"/>
                  </a:lnTo>
                  <a:lnTo>
                    <a:pt x="1051128" y="595960"/>
                  </a:lnTo>
                  <a:lnTo>
                    <a:pt x="1083373" y="626706"/>
                  </a:lnTo>
                  <a:lnTo>
                    <a:pt x="1114844" y="658355"/>
                  </a:lnTo>
                  <a:lnTo>
                    <a:pt x="1145540" y="690905"/>
                  </a:lnTo>
                  <a:lnTo>
                    <a:pt x="1175423" y="724331"/>
                  </a:lnTo>
                  <a:lnTo>
                    <a:pt x="1204480" y="758609"/>
                  </a:lnTo>
                  <a:lnTo>
                    <a:pt x="1232700" y="793724"/>
                  </a:lnTo>
                  <a:lnTo>
                    <a:pt x="1260068" y="829665"/>
                  </a:lnTo>
                  <a:lnTo>
                    <a:pt x="1286573" y="866406"/>
                  </a:lnTo>
                  <a:lnTo>
                    <a:pt x="1312176" y="903922"/>
                  </a:lnTo>
                  <a:lnTo>
                    <a:pt x="1336865" y="942213"/>
                  </a:lnTo>
                  <a:lnTo>
                    <a:pt x="1360639" y="981240"/>
                  </a:lnTo>
                  <a:lnTo>
                    <a:pt x="1383461" y="1021003"/>
                  </a:lnTo>
                  <a:lnTo>
                    <a:pt x="1405331" y="1061466"/>
                  </a:lnTo>
                  <a:lnTo>
                    <a:pt x="1426210" y="1102614"/>
                  </a:lnTo>
                  <a:lnTo>
                    <a:pt x="1446098" y="1144447"/>
                  </a:lnTo>
                  <a:lnTo>
                    <a:pt x="1464983" y="1186916"/>
                  </a:lnTo>
                  <a:lnTo>
                    <a:pt x="1482826" y="1230033"/>
                  </a:lnTo>
                  <a:lnTo>
                    <a:pt x="1499616" y="1273759"/>
                  </a:lnTo>
                  <a:lnTo>
                    <a:pt x="1515338" y="1318082"/>
                  </a:lnTo>
                  <a:lnTo>
                    <a:pt x="1529981" y="1362976"/>
                  </a:lnTo>
                  <a:lnTo>
                    <a:pt x="1543532" y="1408430"/>
                  </a:lnTo>
                  <a:lnTo>
                    <a:pt x="1555953" y="1454429"/>
                  </a:lnTo>
                  <a:lnTo>
                    <a:pt x="1567230" y="1500949"/>
                  </a:lnTo>
                  <a:lnTo>
                    <a:pt x="1577365" y="1547977"/>
                  </a:lnTo>
                  <a:lnTo>
                    <a:pt x="1586318" y="1595488"/>
                  </a:lnTo>
                  <a:lnTo>
                    <a:pt x="1594091" y="1643456"/>
                  </a:lnTo>
                  <a:lnTo>
                    <a:pt x="1600657" y="1691881"/>
                  </a:lnTo>
                  <a:lnTo>
                    <a:pt x="1605991" y="1740725"/>
                  </a:lnTo>
                  <a:lnTo>
                    <a:pt x="1610080" y="1789988"/>
                  </a:lnTo>
                  <a:lnTo>
                    <a:pt x="1611287" y="1811248"/>
                  </a:lnTo>
                  <a:lnTo>
                    <a:pt x="1610537" y="1811223"/>
                  </a:lnTo>
                  <a:lnTo>
                    <a:pt x="1609864" y="1860118"/>
                  </a:lnTo>
                  <a:lnTo>
                    <a:pt x="1610385" y="1908759"/>
                  </a:lnTo>
                  <a:lnTo>
                    <a:pt x="1612087" y="1957108"/>
                  </a:lnTo>
                  <a:lnTo>
                    <a:pt x="1614944" y="2005152"/>
                  </a:lnTo>
                  <a:lnTo>
                    <a:pt x="1618945" y="2052891"/>
                  </a:lnTo>
                  <a:lnTo>
                    <a:pt x="1624088" y="2100313"/>
                  </a:lnTo>
                  <a:lnTo>
                    <a:pt x="1630349" y="2147379"/>
                  </a:lnTo>
                  <a:lnTo>
                    <a:pt x="1637703" y="2194090"/>
                  </a:lnTo>
                  <a:lnTo>
                    <a:pt x="1646161" y="2240432"/>
                  </a:lnTo>
                  <a:lnTo>
                    <a:pt x="1655699" y="2286393"/>
                  </a:lnTo>
                  <a:lnTo>
                    <a:pt x="1666290" y="2331948"/>
                  </a:lnTo>
                  <a:lnTo>
                    <a:pt x="1677936" y="2377084"/>
                  </a:lnTo>
                  <a:lnTo>
                    <a:pt x="1690624" y="2421788"/>
                  </a:lnTo>
                  <a:lnTo>
                    <a:pt x="1704340" y="2466048"/>
                  </a:lnTo>
                  <a:lnTo>
                    <a:pt x="1719059" y="2509850"/>
                  </a:lnTo>
                  <a:lnTo>
                    <a:pt x="1734769" y="2553170"/>
                  </a:lnTo>
                  <a:lnTo>
                    <a:pt x="1751469" y="2596007"/>
                  </a:lnTo>
                  <a:lnTo>
                    <a:pt x="1769135" y="2638336"/>
                  </a:lnTo>
                  <a:lnTo>
                    <a:pt x="1787766" y="2680144"/>
                  </a:lnTo>
                  <a:lnTo>
                    <a:pt x="1807324" y="2721419"/>
                  </a:lnTo>
                  <a:lnTo>
                    <a:pt x="1827822" y="2762148"/>
                  </a:lnTo>
                  <a:lnTo>
                    <a:pt x="1849221" y="2802305"/>
                  </a:lnTo>
                  <a:lnTo>
                    <a:pt x="1871522" y="2841891"/>
                  </a:lnTo>
                  <a:lnTo>
                    <a:pt x="1894713" y="2880880"/>
                  </a:lnTo>
                  <a:lnTo>
                    <a:pt x="1918779" y="2919260"/>
                  </a:lnTo>
                  <a:lnTo>
                    <a:pt x="1943709" y="2957017"/>
                  </a:lnTo>
                  <a:lnTo>
                    <a:pt x="1969477" y="2994139"/>
                  </a:lnTo>
                  <a:lnTo>
                    <a:pt x="1996071" y="3030601"/>
                  </a:lnTo>
                  <a:lnTo>
                    <a:pt x="2023491" y="3066402"/>
                  </a:lnTo>
                  <a:lnTo>
                    <a:pt x="2051710" y="3101517"/>
                  </a:lnTo>
                  <a:lnTo>
                    <a:pt x="2080729" y="3135934"/>
                  </a:lnTo>
                  <a:lnTo>
                    <a:pt x="2110511" y="3169640"/>
                  </a:lnTo>
                  <a:lnTo>
                    <a:pt x="2141067" y="3202622"/>
                  </a:lnTo>
                  <a:lnTo>
                    <a:pt x="2172360" y="3234855"/>
                  </a:lnTo>
                  <a:lnTo>
                    <a:pt x="2204402" y="3266338"/>
                  </a:lnTo>
                  <a:lnTo>
                    <a:pt x="2237168" y="3297047"/>
                  </a:lnTo>
                  <a:lnTo>
                    <a:pt x="2270633" y="3326968"/>
                  </a:lnTo>
                  <a:lnTo>
                    <a:pt x="2304796" y="3356089"/>
                  </a:lnTo>
                  <a:lnTo>
                    <a:pt x="2339632" y="3384397"/>
                  </a:lnTo>
                  <a:lnTo>
                    <a:pt x="2375141" y="3411880"/>
                  </a:lnTo>
                  <a:lnTo>
                    <a:pt x="2411311" y="3438499"/>
                  </a:lnTo>
                  <a:lnTo>
                    <a:pt x="2448102" y="3464268"/>
                  </a:lnTo>
                  <a:lnTo>
                    <a:pt x="2485529" y="3489172"/>
                  </a:lnTo>
                  <a:lnTo>
                    <a:pt x="2523579" y="3513175"/>
                  </a:lnTo>
                  <a:lnTo>
                    <a:pt x="2562212" y="3536277"/>
                  </a:lnTo>
                  <a:lnTo>
                    <a:pt x="2601442" y="3558451"/>
                  </a:lnTo>
                  <a:lnTo>
                    <a:pt x="2641231" y="3579698"/>
                  </a:lnTo>
                  <a:lnTo>
                    <a:pt x="2681579" y="3600005"/>
                  </a:lnTo>
                  <a:lnTo>
                    <a:pt x="2722473" y="3619335"/>
                  </a:lnTo>
                  <a:lnTo>
                    <a:pt x="2763901" y="3637686"/>
                  </a:lnTo>
                  <a:lnTo>
                    <a:pt x="2805849" y="3655047"/>
                  </a:lnTo>
                  <a:lnTo>
                    <a:pt x="2848292" y="3671405"/>
                  </a:lnTo>
                  <a:lnTo>
                    <a:pt x="2891218" y="3686733"/>
                  </a:lnTo>
                  <a:lnTo>
                    <a:pt x="2934627" y="3701021"/>
                  </a:lnTo>
                  <a:lnTo>
                    <a:pt x="2978493" y="3714267"/>
                  </a:lnTo>
                  <a:lnTo>
                    <a:pt x="3022816" y="3726434"/>
                  </a:lnTo>
                  <a:lnTo>
                    <a:pt x="3067570" y="3737533"/>
                  </a:lnTo>
                  <a:lnTo>
                    <a:pt x="3112732" y="3747528"/>
                  </a:lnTo>
                  <a:lnTo>
                    <a:pt x="3158312" y="3756406"/>
                  </a:lnTo>
                  <a:lnTo>
                    <a:pt x="3204286" y="3764165"/>
                  </a:lnTo>
                  <a:lnTo>
                    <a:pt x="3250628" y="3770769"/>
                  </a:lnTo>
                  <a:lnTo>
                    <a:pt x="3297351" y="3776230"/>
                  </a:lnTo>
                  <a:lnTo>
                    <a:pt x="3344418" y="3780523"/>
                  </a:lnTo>
                  <a:lnTo>
                    <a:pt x="3391814" y="3783622"/>
                  </a:lnTo>
                  <a:lnTo>
                    <a:pt x="3439553" y="3785514"/>
                  </a:lnTo>
                  <a:lnTo>
                    <a:pt x="3487305" y="3786200"/>
                  </a:lnTo>
                  <a:lnTo>
                    <a:pt x="3534803" y="3785666"/>
                  </a:lnTo>
                  <a:lnTo>
                    <a:pt x="3582022" y="3783927"/>
                  </a:lnTo>
                  <a:lnTo>
                    <a:pt x="3628961" y="3781006"/>
                  </a:lnTo>
                  <a:lnTo>
                    <a:pt x="3675583" y="3776903"/>
                  </a:lnTo>
                  <a:lnTo>
                    <a:pt x="3721887" y="3771646"/>
                  </a:lnTo>
                  <a:lnTo>
                    <a:pt x="3767861" y="3765232"/>
                  </a:lnTo>
                  <a:lnTo>
                    <a:pt x="3813479" y="3757688"/>
                  </a:lnTo>
                  <a:lnTo>
                    <a:pt x="3858742" y="3749040"/>
                  </a:lnTo>
                  <a:lnTo>
                    <a:pt x="3903624" y="3739273"/>
                  </a:lnTo>
                  <a:lnTo>
                    <a:pt x="3948112" y="3728428"/>
                  </a:lnTo>
                  <a:lnTo>
                    <a:pt x="3992194" y="3716490"/>
                  </a:lnTo>
                  <a:lnTo>
                    <a:pt x="4035856" y="3703510"/>
                  </a:lnTo>
                  <a:lnTo>
                    <a:pt x="4079087" y="3689464"/>
                  </a:lnTo>
                  <a:lnTo>
                    <a:pt x="4121861" y="3674402"/>
                  </a:lnTo>
                  <a:lnTo>
                    <a:pt x="4164177" y="3658311"/>
                  </a:lnTo>
                  <a:lnTo>
                    <a:pt x="4206011" y="3641204"/>
                  </a:lnTo>
                  <a:lnTo>
                    <a:pt x="4247362" y="3623119"/>
                  </a:lnTo>
                  <a:lnTo>
                    <a:pt x="4288193" y="3604056"/>
                  </a:lnTo>
                  <a:lnTo>
                    <a:pt x="4328503" y="3584016"/>
                  </a:lnTo>
                  <a:lnTo>
                    <a:pt x="4368279" y="3563035"/>
                  </a:lnTo>
                  <a:lnTo>
                    <a:pt x="4407497" y="3541128"/>
                  </a:lnTo>
                  <a:lnTo>
                    <a:pt x="4446155" y="3518281"/>
                  </a:lnTo>
                  <a:lnTo>
                    <a:pt x="4484243" y="3494544"/>
                  </a:lnTo>
                  <a:lnTo>
                    <a:pt x="4521720" y="3469906"/>
                  </a:lnTo>
                  <a:lnTo>
                    <a:pt x="4558601" y="3444379"/>
                  </a:lnTo>
                  <a:lnTo>
                    <a:pt x="4594847" y="3418001"/>
                  </a:lnTo>
                  <a:lnTo>
                    <a:pt x="4630471" y="3390760"/>
                  </a:lnTo>
                  <a:lnTo>
                    <a:pt x="4665434" y="3362693"/>
                  </a:lnTo>
                  <a:lnTo>
                    <a:pt x="4699724" y="3333788"/>
                  </a:lnTo>
                  <a:lnTo>
                    <a:pt x="4733341" y="3304082"/>
                  </a:lnTo>
                  <a:lnTo>
                    <a:pt x="4766259" y="3273590"/>
                  </a:lnTo>
                  <a:lnTo>
                    <a:pt x="4798466" y="3242297"/>
                  </a:lnTo>
                  <a:lnTo>
                    <a:pt x="4829949" y="3210255"/>
                  </a:lnTo>
                  <a:lnTo>
                    <a:pt x="4860696" y="3177451"/>
                  </a:lnTo>
                  <a:lnTo>
                    <a:pt x="4890694" y="3143910"/>
                  </a:lnTo>
                  <a:lnTo>
                    <a:pt x="4919916" y="3109645"/>
                  </a:lnTo>
                  <a:lnTo>
                    <a:pt x="4948352" y="3074670"/>
                  </a:lnTo>
                  <a:lnTo>
                    <a:pt x="4975999" y="3038983"/>
                  </a:lnTo>
                  <a:lnTo>
                    <a:pt x="5002835" y="3002635"/>
                  </a:lnTo>
                  <a:lnTo>
                    <a:pt x="5028844" y="2965602"/>
                  </a:lnTo>
                  <a:lnTo>
                    <a:pt x="5054016" y="2927921"/>
                  </a:lnTo>
                  <a:lnTo>
                    <a:pt x="5078323" y="2889605"/>
                  </a:lnTo>
                  <a:lnTo>
                    <a:pt x="5101768" y="2850654"/>
                  </a:lnTo>
                  <a:lnTo>
                    <a:pt x="5124335" y="2811094"/>
                  </a:lnTo>
                  <a:lnTo>
                    <a:pt x="5145989" y="2770924"/>
                  </a:lnTo>
                  <a:lnTo>
                    <a:pt x="5166741" y="2730182"/>
                  </a:lnTo>
                  <a:lnTo>
                    <a:pt x="5186565" y="2688869"/>
                  </a:lnTo>
                  <a:lnTo>
                    <a:pt x="5205450" y="2646997"/>
                  </a:lnTo>
                  <a:lnTo>
                    <a:pt x="5223383" y="2604579"/>
                  </a:lnTo>
                  <a:lnTo>
                    <a:pt x="5240337" y="2561628"/>
                  </a:lnTo>
                  <a:lnTo>
                    <a:pt x="5256301" y="2518168"/>
                  </a:lnTo>
                  <a:lnTo>
                    <a:pt x="5271274" y="2474214"/>
                  </a:lnTo>
                  <a:lnTo>
                    <a:pt x="5285232" y="2429764"/>
                  </a:lnTo>
                  <a:lnTo>
                    <a:pt x="5298173" y="2384856"/>
                  </a:lnTo>
                  <a:lnTo>
                    <a:pt x="5310060" y="2339479"/>
                  </a:lnTo>
                  <a:lnTo>
                    <a:pt x="5320893" y="2293658"/>
                  </a:lnTo>
                  <a:lnTo>
                    <a:pt x="5330647" y="2247404"/>
                  </a:lnTo>
                  <a:lnTo>
                    <a:pt x="5339321" y="2200732"/>
                  </a:lnTo>
                  <a:lnTo>
                    <a:pt x="5346890" y="2153666"/>
                  </a:lnTo>
                  <a:lnTo>
                    <a:pt x="5353355" y="2106206"/>
                  </a:lnTo>
                  <a:lnTo>
                    <a:pt x="5358689" y="2058377"/>
                  </a:lnTo>
                  <a:lnTo>
                    <a:pt x="5362867" y="2010194"/>
                  </a:lnTo>
                  <a:lnTo>
                    <a:pt x="5365902" y="1961654"/>
                  </a:lnTo>
                  <a:lnTo>
                    <a:pt x="5367756" y="1912785"/>
                  </a:lnTo>
                  <a:lnTo>
                    <a:pt x="5368391" y="1869884"/>
                  </a:lnTo>
                  <a:lnTo>
                    <a:pt x="5368099" y="1826983"/>
                  </a:lnTo>
                  <a:lnTo>
                    <a:pt x="5366867" y="1784108"/>
                  </a:lnTo>
                  <a:lnTo>
                    <a:pt x="5366550" y="1777949"/>
                  </a:lnTo>
                  <a:lnTo>
                    <a:pt x="5367744" y="1761451"/>
                  </a:lnTo>
                  <a:lnTo>
                    <a:pt x="5372595" y="1712112"/>
                  </a:lnTo>
                  <a:lnTo>
                    <a:pt x="5378691" y="1663192"/>
                  </a:lnTo>
                  <a:lnTo>
                    <a:pt x="5386019" y="1614716"/>
                  </a:lnTo>
                  <a:lnTo>
                    <a:pt x="5394553" y="1566710"/>
                  </a:lnTo>
                  <a:lnTo>
                    <a:pt x="5404294" y="1519174"/>
                  </a:lnTo>
                  <a:lnTo>
                    <a:pt x="5415216" y="1472133"/>
                  </a:lnTo>
                  <a:lnTo>
                    <a:pt x="5427294" y="1425625"/>
                  </a:lnTo>
                  <a:lnTo>
                    <a:pt x="5440515" y="1379639"/>
                  </a:lnTo>
                  <a:lnTo>
                    <a:pt x="5454866" y="1334223"/>
                  </a:lnTo>
                  <a:lnTo>
                    <a:pt x="5470309" y="1289380"/>
                  </a:lnTo>
                  <a:lnTo>
                    <a:pt x="5486857" y="1245133"/>
                  </a:lnTo>
                  <a:lnTo>
                    <a:pt x="5504472" y="1201496"/>
                  </a:lnTo>
                  <a:lnTo>
                    <a:pt x="5523141" y="1158494"/>
                  </a:lnTo>
                  <a:lnTo>
                    <a:pt x="5542839" y="1116139"/>
                  </a:lnTo>
                  <a:lnTo>
                    <a:pt x="5563565" y="1074470"/>
                  </a:lnTo>
                  <a:lnTo>
                    <a:pt x="5585282" y="1033475"/>
                  </a:lnTo>
                  <a:lnTo>
                    <a:pt x="5607990" y="993203"/>
                  </a:lnTo>
                  <a:lnTo>
                    <a:pt x="5631650" y="953668"/>
                  </a:lnTo>
                  <a:lnTo>
                    <a:pt x="5656262" y="914869"/>
                  </a:lnTo>
                  <a:lnTo>
                    <a:pt x="5681815" y="876833"/>
                  </a:lnTo>
                  <a:lnTo>
                    <a:pt x="5708256" y="839597"/>
                  </a:lnTo>
                  <a:lnTo>
                    <a:pt x="5735612" y="803160"/>
                  </a:lnTo>
                  <a:lnTo>
                    <a:pt x="5763831" y="767562"/>
                  </a:lnTo>
                  <a:lnTo>
                    <a:pt x="5792902" y="732790"/>
                  </a:lnTo>
                  <a:lnTo>
                    <a:pt x="5822810" y="698893"/>
                  </a:lnTo>
                  <a:lnTo>
                    <a:pt x="5853557" y="665886"/>
                  </a:lnTo>
                  <a:lnTo>
                    <a:pt x="5885091" y="633768"/>
                  </a:lnTo>
                  <a:lnTo>
                    <a:pt x="5917412" y="602576"/>
                  </a:lnTo>
                  <a:lnTo>
                    <a:pt x="5950509" y="572325"/>
                  </a:lnTo>
                  <a:lnTo>
                    <a:pt x="5984341" y="543039"/>
                  </a:lnTo>
                  <a:lnTo>
                    <a:pt x="6018923" y="514731"/>
                  </a:lnTo>
                  <a:lnTo>
                    <a:pt x="6054204" y="487426"/>
                  </a:lnTo>
                  <a:lnTo>
                    <a:pt x="6090183" y="461124"/>
                  </a:lnTo>
                  <a:lnTo>
                    <a:pt x="6126848" y="435876"/>
                  </a:lnTo>
                  <a:lnTo>
                    <a:pt x="6164161" y="411670"/>
                  </a:lnTo>
                  <a:lnTo>
                    <a:pt x="6202134" y="388543"/>
                  </a:lnTo>
                  <a:lnTo>
                    <a:pt x="6240716" y="366522"/>
                  </a:lnTo>
                  <a:lnTo>
                    <a:pt x="6279908" y="345605"/>
                  </a:lnTo>
                  <a:lnTo>
                    <a:pt x="6319685" y="325818"/>
                  </a:lnTo>
                  <a:lnTo>
                    <a:pt x="6360046" y="307187"/>
                  </a:lnTo>
                  <a:lnTo>
                    <a:pt x="6400952" y="289737"/>
                  </a:lnTo>
                  <a:lnTo>
                    <a:pt x="6442392" y="273469"/>
                  </a:lnTo>
                  <a:lnTo>
                    <a:pt x="6484340" y="258406"/>
                  </a:lnTo>
                  <a:lnTo>
                    <a:pt x="6526797" y="244589"/>
                  </a:lnTo>
                  <a:lnTo>
                    <a:pt x="6569735" y="232003"/>
                  </a:lnTo>
                  <a:lnTo>
                    <a:pt x="6613131" y="220687"/>
                  </a:lnTo>
                  <a:lnTo>
                    <a:pt x="6656984" y="210667"/>
                  </a:lnTo>
                  <a:lnTo>
                    <a:pt x="6701256" y="201942"/>
                  </a:lnTo>
                  <a:lnTo>
                    <a:pt x="6745935" y="194551"/>
                  </a:lnTo>
                  <a:lnTo>
                    <a:pt x="6791020" y="188506"/>
                  </a:lnTo>
                  <a:lnTo>
                    <a:pt x="6836461" y="183819"/>
                  </a:lnTo>
                  <a:lnTo>
                    <a:pt x="6882270" y="180517"/>
                  </a:lnTo>
                  <a:lnTo>
                    <a:pt x="6928409" y="178612"/>
                  </a:lnTo>
                  <a:lnTo>
                    <a:pt x="6974878" y="178130"/>
                  </a:lnTo>
                  <a:lnTo>
                    <a:pt x="69756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1198587" y="1971509"/>
              <a:ext cx="7375525" cy="4004310"/>
            </a:xfrm>
            <a:custGeom>
              <a:avLst/>
              <a:gdLst/>
              <a:ahLst/>
              <a:cxnLst/>
              <a:rect l="l" t="t" r="r" b="b"/>
              <a:pathLst>
                <a:path w="7375525" h="4004310">
                  <a:moveTo>
                    <a:pt x="383387" y="201282"/>
                  </a:moveTo>
                  <a:lnTo>
                    <a:pt x="191693" y="0"/>
                  </a:lnTo>
                  <a:lnTo>
                    <a:pt x="0" y="0"/>
                  </a:lnTo>
                  <a:lnTo>
                    <a:pt x="191693" y="201282"/>
                  </a:lnTo>
                  <a:lnTo>
                    <a:pt x="0" y="402577"/>
                  </a:lnTo>
                  <a:lnTo>
                    <a:pt x="191693" y="402577"/>
                  </a:lnTo>
                  <a:lnTo>
                    <a:pt x="383387" y="201282"/>
                  </a:lnTo>
                  <a:close/>
                </a:path>
                <a:path w="7375525" h="4004310">
                  <a:moveTo>
                    <a:pt x="2145080" y="1840077"/>
                  </a:moveTo>
                  <a:lnTo>
                    <a:pt x="2128164" y="1691182"/>
                  </a:lnTo>
                  <a:lnTo>
                    <a:pt x="1954606" y="1861705"/>
                  </a:lnTo>
                  <a:lnTo>
                    <a:pt x="1747227" y="1734451"/>
                  </a:lnTo>
                  <a:lnTo>
                    <a:pt x="1764144" y="1883333"/>
                  </a:lnTo>
                  <a:lnTo>
                    <a:pt x="1971509" y="2010587"/>
                  </a:lnTo>
                  <a:lnTo>
                    <a:pt x="2145080" y="1840077"/>
                  </a:lnTo>
                  <a:close/>
                </a:path>
                <a:path w="7375525" h="4004310">
                  <a:moveTo>
                    <a:pt x="3906812" y="3802646"/>
                  </a:moveTo>
                  <a:lnTo>
                    <a:pt x="3753815" y="3601364"/>
                  </a:lnTo>
                  <a:lnTo>
                    <a:pt x="3600818" y="3601364"/>
                  </a:lnTo>
                  <a:lnTo>
                    <a:pt x="3753815" y="3802646"/>
                  </a:lnTo>
                  <a:lnTo>
                    <a:pt x="3600818" y="4003941"/>
                  </a:lnTo>
                  <a:lnTo>
                    <a:pt x="3753815" y="4003941"/>
                  </a:lnTo>
                  <a:lnTo>
                    <a:pt x="3906812" y="3802646"/>
                  </a:lnTo>
                  <a:close/>
                </a:path>
                <a:path w="7375525" h="4004310">
                  <a:moveTo>
                    <a:pt x="5723013" y="1871357"/>
                  </a:moveTo>
                  <a:lnTo>
                    <a:pt x="5531320" y="1719973"/>
                  </a:lnTo>
                  <a:lnTo>
                    <a:pt x="5339626" y="1871357"/>
                  </a:lnTo>
                  <a:lnTo>
                    <a:pt x="5339626" y="2022741"/>
                  </a:lnTo>
                  <a:lnTo>
                    <a:pt x="5531320" y="1871357"/>
                  </a:lnTo>
                  <a:lnTo>
                    <a:pt x="5723013" y="2022741"/>
                  </a:lnTo>
                  <a:lnTo>
                    <a:pt x="5723013" y="1871357"/>
                  </a:lnTo>
                  <a:close/>
                </a:path>
                <a:path w="7375525" h="4004310">
                  <a:moveTo>
                    <a:pt x="7375207" y="223456"/>
                  </a:moveTo>
                  <a:lnTo>
                    <a:pt x="7193420" y="13182"/>
                  </a:lnTo>
                  <a:lnTo>
                    <a:pt x="7001942" y="3962"/>
                  </a:lnTo>
                  <a:lnTo>
                    <a:pt x="7183742" y="214236"/>
                  </a:lnTo>
                  <a:lnTo>
                    <a:pt x="6982587" y="406069"/>
                  </a:lnTo>
                  <a:lnTo>
                    <a:pt x="7174065" y="415290"/>
                  </a:lnTo>
                  <a:lnTo>
                    <a:pt x="7375207" y="2234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704393" y="1831339"/>
            <a:ext cx="803910" cy="42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8300"/>
              </a:lnSpc>
              <a:spcBef>
                <a:spcPts val="100"/>
              </a:spcBef>
            </a:pPr>
            <a:r>
              <a:rPr sz="1200" b="1" kern="0" spc="-5" dirty="0">
                <a:solidFill>
                  <a:sysClr val="windowText" lastClr="000000"/>
                </a:solidFill>
                <a:latin typeface="Arial"/>
                <a:cs typeface="Arial"/>
              </a:rPr>
              <a:t>BUS</a:t>
            </a:r>
            <a:r>
              <a:rPr sz="12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I</a:t>
            </a:r>
            <a:r>
              <a:rPr sz="1200" b="1" kern="0" spc="-5" dirty="0">
                <a:solidFill>
                  <a:sysClr val="windowText" lastClr="000000"/>
                </a:solidFill>
                <a:latin typeface="Arial"/>
                <a:cs typeface="Arial"/>
              </a:rPr>
              <a:t>NES</a:t>
            </a:r>
            <a:r>
              <a:rPr sz="12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S  </a:t>
            </a:r>
            <a:r>
              <a:rPr sz="1200" b="1" kern="0" spc="-5" dirty="0">
                <a:solidFill>
                  <a:sysClr val="windowText" lastClr="000000"/>
                </a:solidFill>
                <a:latin typeface="Arial"/>
                <a:cs typeface="Arial"/>
              </a:rPr>
              <a:t>PROBLEM</a:t>
            </a:r>
            <a:endParaRPr sz="12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631255" y="1828291"/>
            <a:ext cx="803910" cy="42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8300"/>
              </a:lnSpc>
              <a:spcBef>
                <a:spcPts val="100"/>
              </a:spcBef>
            </a:pPr>
            <a:r>
              <a:rPr sz="1200" b="1" kern="0" spc="-5" dirty="0">
                <a:solidFill>
                  <a:sysClr val="windowText" lastClr="000000"/>
                </a:solidFill>
                <a:latin typeface="Arial"/>
                <a:cs typeface="Arial"/>
              </a:rPr>
              <a:t>BUS</a:t>
            </a:r>
            <a:r>
              <a:rPr sz="12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I</a:t>
            </a:r>
            <a:r>
              <a:rPr sz="1200" b="1" kern="0" spc="-5" dirty="0">
                <a:solidFill>
                  <a:sysClr val="windowText" lastClr="000000"/>
                </a:solidFill>
                <a:latin typeface="Arial"/>
                <a:cs typeface="Arial"/>
              </a:rPr>
              <a:t>NES</a:t>
            </a:r>
            <a:r>
              <a:rPr sz="12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S  </a:t>
            </a:r>
            <a:r>
              <a:rPr sz="1200" b="1" kern="0" spc="-20" dirty="0">
                <a:solidFill>
                  <a:sysClr val="windowText" lastClr="000000"/>
                </a:solidFill>
                <a:latin typeface="Arial"/>
                <a:cs typeface="Arial"/>
              </a:rPr>
              <a:t>VALUE</a:t>
            </a:r>
            <a:endParaRPr sz="12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4514845" y="1963504"/>
            <a:ext cx="4926965" cy="3599815"/>
            <a:chOff x="3371844" y="1963503"/>
            <a:chExt cx="4926965" cy="3599815"/>
          </a:xfrm>
        </p:grpSpPr>
        <p:sp>
          <p:nvSpPr>
            <p:cNvPr id="23" name="object 23"/>
            <p:cNvSpPr/>
            <p:nvPr/>
          </p:nvSpPr>
          <p:spPr>
            <a:xfrm>
              <a:off x="3378194" y="3849427"/>
              <a:ext cx="3149600" cy="1707514"/>
            </a:xfrm>
            <a:custGeom>
              <a:avLst/>
              <a:gdLst/>
              <a:ahLst/>
              <a:cxnLst/>
              <a:rect l="l" t="t" r="r" b="b"/>
              <a:pathLst>
                <a:path w="3149600" h="1707514">
                  <a:moveTo>
                    <a:pt x="3149604" y="17814"/>
                  </a:moveTo>
                  <a:lnTo>
                    <a:pt x="3148932" y="67616"/>
                  </a:lnTo>
                  <a:lnTo>
                    <a:pt x="3146930" y="117061"/>
                  </a:lnTo>
                  <a:lnTo>
                    <a:pt x="3143616" y="166128"/>
                  </a:lnTo>
                  <a:lnTo>
                    <a:pt x="3139009" y="214798"/>
                  </a:lnTo>
                  <a:lnTo>
                    <a:pt x="3133126" y="263051"/>
                  </a:lnTo>
                  <a:lnTo>
                    <a:pt x="3125987" y="310867"/>
                  </a:lnTo>
                  <a:lnTo>
                    <a:pt x="3117609" y="358226"/>
                  </a:lnTo>
                  <a:lnTo>
                    <a:pt x="3108012" y="405109"/>
                  </a:lnTo>
                  <a:lnTo>
                    <a:pt x="3097213" y="451495"/>
                  </a:lnTo>
                  <a:lnTo>
                    <a:pt x="3085232" y="497365"/>
                  </a:lnTo>
                  <a:lnTo>
                    <a:pt x="3072086" y="542699"/>
                  </a:lnTo>
                  <a:lnTo>
                    <a:pt x="3057795" y="587477"/>
                  </a:lnTo>
                  <a:lnTo>
                    <a:pt x="3042376" y="631680"/>
                  </a:lnTo>
                  <a:lnTo>
                    <a:pt x="3025848" y="675287"/>
                  </a:lnTo>
                  <a:lnTo>
                    <a:pt x="3008229" y="718280"/>
                  </a:lnTo>
                  <a:lnTo>
                    <a:pt x="2989539" y="760637"/>
                  </a:lnTo>
                  <a:lnTo>
                    <a:pt x="2969795" y="802339"/>
                  </a:lnTo>
                  <a:lnTo>
                    <a:pt x="2949016" y="843367"/>
                  </a:lnTo>
                  <a:lnTo>
                    <a:pt x="2927220" y="883701"/>
                  </a:lnTo>
                  <a:lnTo>
                    <a:pt x="2904426" y="923320"/>
                  </a:lnTo>
                  <a:lnTo>
                    <a:pt x="2880652" y="962205"/>
                  </a:lnTo>
                  <a:lnTo>
                    <a:pt x="2855917" y="1000337"/>
                  </a:lnTo>
                  <a:lnTo>
                    <a:pt x="2830239" y="1037695"/>
                  </a:lnTo>
                  <a:lnTo>
                    <a:pt x="2803637" y="1074259"/>
                  </a:lnTo>
                  <a:lnTo>
                    <a:pt x="2776129" y="1110011"/>
                  </a:lnTo>
                  <a:lnTo>
                    <a:pt x="2747734" y="1144929"/>
                  </a:lnTo>
                  <a:lnTo>
                    <a:pt x="2718470" y="1178995"/>
                  </a:lnTo>
                  <a:lnTo>
                    <a:pt x="2688355" y="1212188"/>
                  </a:lnTo>
                  <a:lnTo>
                    <a:pt x="2657408" y="1244488"/>
                  </a:lnTo>
                  <a:lnTo>
                    <a:pt x="2625648" y="1275876"/>
                  </a:lnTo>
                  <a:lnTo>
                    <a:pt x="2593092" y="1306333"/>
                  </a:lnTo>
                  <a:lnTo>
                    <a:pt x="2559760" y="1335837"/>
                  </a:lnTo>
                  <a:lnTo>
                    <a:pt x="2525670" y="1364370"/>
                  </a:lnTo>
                  <a:lnTo>
                    <a:pt x="2490840" y="1391911"/>
                  </a:lnTo>
                  <a:lnTo>
                    <a:pt x="2455288" y="1418442"/>
                  </a:lnTo>
                  <a:lnTo>
                    <a:pt x="2419034" y="1443941"/>
                  </a:lnTo>
                  <a:lnTo>
                    <a:pt x="2382096" y="1468389"/>
                  </a:lnTo>
                  <a:lnTo>
                    <a:pt x="2344492" y="1491767"/>
                  </a:lnTo>
                  <a:lnTo>
                    <a:pt x="2306240" y="1514054"/>
                  </a:lnTo>
                  <a:lnTo>
                    <a:pt x="2267360" y="1535231"/>
                  </a:lnTo>
                  <a:lnTo>
                    <a:pt x="2227869" y="1555278"/>
                  </a:lnTo>
                  <a:lnTo>
                    <a:pt x="2187786" y="1574176"/>
                  </a:lnTo>
                  <a:lnTo>
                    <a:pt x="2147129" y="1591903"/>
                  </a:lnTo>
                  <a:lnTo>
                    <a:pt x="2105917" y="1608441"/>
                  </a:lnTo>
                  <a:lnTo>
                    <a:pt x="2064169" y="1623770"/>
                  </a:lnTo>
                  <a:lnTo>
                    <a:pt x="2021903" y="1637870"/>
                  </a:lnTo>
                  <a:lnTo>
                    <a:pt x="1979137" y="1650721"/>
                  </a:lnTo>
                  <a:lnTo>
                    <a:pt x="1935889" y="1662303"/>
                  </a:lnTo>
                  <a:lnTo>
                    <a:pt x="1892179" y="1672597"/>
                  </a:lnTo>
                  <a:lnTo>
                    <a:pt x="1848025" y="1681583"/>
                  </a:lnTo>
                  <a:lnTo>
                    <a:pt x="1803444" y="1689240"/>
                  </a:lnTo>
                  <a:lnTo>
                    <a:pt x="1758457" y="1695550"/>
                  </a:lnTo>
                  <a:lnTo>
                    <a:pt x="1713080" y="1700492"/>
                  </a:lnTo>
                  <a:lnTo>
                    <a:pt x="1667333" y="1704046"/>
                  </a:lnTo>
                  <a:lnTo>
                    <a:pt x="1621234" y="1706193"/>
                  </a:lnTo>
                  <a:lnTo>
                    <a:pt x="1574802" y="1706914"/>
                  </a:lnTo>
                  <a:lnTo>
                    <a:pt x="1528369" y="1706193"/>
                  </a:lnTo>
                  <a:lnTo>
                    <a:pt x="1482270" y="1704046"/>
                  </a:lnTo>
                  <a:lnTo>
                    <a:pt x="1436523" y="1700492"/>
                  </a:lnTo>
                  <a:lnTo>
                    <a:pt x="1391146" y="1695550"/>
                  </a:lnTo>
                  <a:lnTo>
                    <a:pt x="1346159" y="1689240"/>
                  </a:lnTo>
                  <a:lnTo>
                    <a:pt x="1301578" y="1681583"/>
                  </a:lnTo>
                  <a:lnTo>
                    <a:pt x="1257424" y="1672597"/>
                  </a:lnTo>
                  <a:lnTo>
                    <a:pt x="1213714" y="1662303"/>
                  </a:lnTo>
                  <a:lnTo>
                    <a:pt x="1170467" y="1650721"/>
                  </a:lnTo>
                  <a:lnTo>
                    <a:pt x="1127700" y="1637870"/>
                  </a:lnTo>
                  <a:lnTo>
                    <a:pt x="1085434" y="1623770"/>
                  </a:lnTo>
                  <a:lnTo>
                    <a:pt x="1043686" y="1608441"/>
                  </a:lnTo>
                  <a:lnTo>
                    <a:pt x="1002474" y="1591903"/>
                  </a:lnTo>
                  <a:lnTo>
                    <a:pt x="961818" y="1574176"/>
                  </a:lnTo>
                  <a:lnTo>
                    <a:pt x="921735" y="1555278"/>
                  </a:lnTo>
                  <a:lnTo>
                    <a:pt x="882244" y="1535231"/>
                  </a:lnTo>
                  <a:lnTo>
                    <a:pt x="843363" y="1514054"/>
                  </a:lnTo>
                  <a:lnTo>
                    <a:pt x="805111" y="1491767"/>
                  </a:lnTo>
                  <a:lnTo>
                    <a:pt x="767507" y="1468389"/>
                  </a:lnTo>
                  <a:lnTo>
                    <a:pt x="730569" y="1443941"/>
                  </a:lnTo>
                  <a:lnTo>
                    <a:pt x="694315" y="1418442"/>
                  </a:lnTo>
                  <a:lnTo>
                    <a:pt x="658764" y="1391911"/>
                  </a:lnTo>
                  <a:lnTo>
                    <a:pt x="623934" y="1364370"/>
                  </a:lnTo>
                  <a:lnTo>
                    <a:pt x="589843" y="1335837"/>
                  </a:lnTo>
                  <a:lnTo>
                    <a:pt x="556511" y="1306333"/>
                  </a:lnTo>
                  <a:lnTo>
                    <a:pt x="523956" y="1275876"/>
                  </a:lnTo>
                  <a:lnTo>
                    <a:pt x="492195" y="1244488"/>
                  </a:lnTo>
                  <a:lnTo>
                    <a:pt x="461248" y="1212188"/>
                  </a:lnTo>
                  <a:lnTo>
                    <a:pt x="431134" y="1178995"/>
                  </a:lnTo>
                  <a:lnTo>
                    <a:pt x="401869" y="1144929"/>
                  </a:lnTo>
                  <a:lnTo>
                    <a:pt x="373474" y="1110011"/>
                  </a:lnTo>
                  <a:lnTo>
                    <a:pt x="345966" y="1074259"/>
                  </a:lnTo>
                  <a:lnTo>
                    <a:pt x="319364" y="1037695"/>
                  </a:lnTo>
                  <a:lnTo>
                    <a:pt x="293686" y="1000337"/>
                  </a:lnTo>
                  <a:lnTo>
                    <a:pt x="268951" y="962205"/>
                  </a:lnTo>
                  <a:lnTo>
                    <a:pt x="245177" y="923320"/>
                  </a:lnTo>
                  <a:lnTo>
                    <a:pt x="222383" y="883701"/>
                  </a:lnTo>
                  <a:lnTo>
                    <a:pt x="200587" y="843367"/>
                  </a:lnTo>
                  <a:lnTo>
                    <a:pt x="179808" y="802339"/>
                  </a:lnTo>
                  <a:lnTo>
                    <a:pt x="160064" y="760637"/>
                  </a:lnTo>
                  <a:lnTo>
                    <a:pt x="141374" y="718280"/>
                  </a:lnTo>
                  <a:lnTo>
                    <a:pt x="123755" y="675287"/>
                  </a:lnTo>
                  <a:lnTo>
                    <a:pt x="107227" y="631680"/>
                  </a:lnTo>
                  <a:lnTo>
                    <a:pt x="91808" y="587477"/>
                  </a:lnTo>
                  <a:lnTo>
                    <a:pt x="77517" y="542699"/>
                  </a:lnTo>
                  <a:lnTo>
                    <a:pt x="64371" y="497365"/>
                  </a:lnTo>
                  <a:lnTo>
                    <a:pt x="52390" y="451495"/>
                  </a:lnTo>
                  <a:lnTo>
                    <a:pt x="41591" y="405109"/>
                  </a:lnTo>
                  <a:lnTo>
                    <a:pt x="31994" y="358226"/>
                  </a:lnTo>
                  <a:lnTo>
                    <a:pt x="23616" y="310867"/>
                  </a:lnTo>
                  <a:lnTo>
                    <a:pt x="16477" y="263051"/>
                  </a:lnTo>
                  <a:lnTo>
                    <a:pt x="10594" y="214798"/>
                  </a:lnTo>
                  <a:lnTo>
                    <a:pt x="5987" y="166128"/>
                  </a:lnTo>
                  <a:lnTo>
                    <a:pt x="2673" y="117061"/>
                  </a:lnTo>
                  <a:lnTo>
                    <a:pt x="671" y="67616"/>
                  </a:lnTo>
                  <a:lnTo>
                    <a:pt x="0" y="17814"/>
                  </a:lnTo>
                  <a:lnTo>
                    <a:pt x="0" y="11876"/>
                  </a:lnTo>
                  <a:lnTo>
                    <a:pt x="29" y="5938"/>
                  </a:lnTo>
                  <a:lnTo>
                    <a:pt x="88" y="0"/>
                  </a:lnTo>
                </a:path>
              </a:pathLst>
            </a:custGeom>
            <a:ln w="127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6527825" y="1969853"/>
              <a:ext cx="1764664" cy="1942464"/>
            </a:xfrm>
            <a:custGeom>
              <a:avLst/>
              <a:gdLst/>
              <a:ahLst/>
              <a:cxnLst/>
              <a:rect l="l" t="t" r="r" b="b"/>
              <a:pathLst>
                <a:path w="1764665" h="1942464">
                  <a:moveTo>
                    <a:pt x="1764138" y="0"/>
                  </a:moveTo>
                  <a:lnTo>
                    <a:pt x="1714384" y="4826"/>
                  </a:lnTo>
                  <a:lnTo>
                    <a:pt x="1665054" y="10776"/>
                  </a:lnTo>
                  <a:lnTo>
                    <a:pt x="1616162" y="17834"/>
                  </a:lnTo>
                  <a:lnTo>
                    <a:pt x="1567722" y="25986"/>
                  </a:lnTo>
                  <a:lnTo>
                    <a:pt x="1519749" y="35217"/>
                  </a:lnTo>
                  <a:lnTo>
                    <a:pt x="1472254" y="45510"/>
                  </a:lnTo>
                  <a:lnTo>
                    <a:pt x="1425253" y="56851"/>
                  </a:lnTo>
                  <a:lnTo>
                    <a:pt x="1378758" y="69225"/>
                  </a:lnTo>
                  <a:lnTo>
                    <a:pt x="1332785" y="82617"/>
                  </a:lnTo>
                  <a:lnTo>
                    <a:pt x="1287345" y="97011"/>
                  </a:lnTo>
                  <a:lnTo>
                    <a:pt x="1242454" y="112392"/>
                  </a:lnTo>
                  <a:lnTo>
                    <a:pt x="1198124" y="128745"/>
                  </a:lnTo>
                  <a:lnTo>
                    <a:pt x="1154370" y="146055"/>
                  </a:lnTo>
                  <a:lnTo>
                    <a:pt x="1111205" y="164306"/>
                  </a:lnTo>
                  <a:lnTo>
                    <a:pt x="1068644" y="183485"/>
                  </a:lnTo>
                  <a:lnTo>
                    <a:pt x="1026698" y="203574"/>
                  </a:lnTo>
                  <a:lnTo>
                    <a:pt x="985384" y="224560"/>
                  </a:lnTo>
                  <a:lnTo>
                    <a:pt x="944713" y="246426"/>
                  </a:lnTo>
                  <a:lnTo>
                    <a:pt x="904700" y="269158"/>
                  </a:lnTo>
                  <a:lnTo>
                    <a:pt x="865359" y="292741"/>
                  </a:lnTo>
                  <a:lnTo>
                    <a:pt x="826704" y="317160"/>
                  </a:lnTo>
                  <a:lnTo>
                    <a:pt x="788747" y="342398"/>
                  </a:lnTo>
                  <a:lnTo>
                    <a:pt x="751503" y="368442"/>
                  </a:lnTo>
                  <a:lnTo>
                    <a:pt x="714986" y="395276"/>
                  </a:lnTo>
                  <a:lnTo>
                    <a:pt x="679208" y="422884"/>
                  </a:lnTo>
                  <a:lnTo>
                    <a:pt x="644185" y="451252"/>
                  </a:lnTo>
                  <a:lnTo>
                    <a:pt x="609930" y="480364"/>
                  </a:lnTo>
                  <a:lnTo>
                    <a:pt x="576456" y="510206"/>
                  </a:lnTo>
                  <a:lnTo>
                    <a:pt x="543777" y="540761"/>
                  </a:lnTo>
                  <a:lnTo>
                    <a:pt x="511906" y="572016"/>
                  </a:lnTo>
                  <a:lnTo>
                    <a:pt x="480859" y="603954"/>
                  </a:lnTo>
                  <a:lnTo>
                    <a:pt x="450648" y="636560"/>
                  </a:lnTo>
                  <a:lnTo>
                    <a:pt x="421286" y="669820"/>
                  </a:lnTo>
                  <a:lnTo>
                    <a:pt x="392789" y="703718"/>
                  </a:lnTo>
                  <a:lnTo>
                    <a:pt x="365169" y="738239"/>
                  </a:lnTo>
                  <a:lnTo>
                    <a:pt x="338440" y="773368"/>
                  </a:lnTo>
                  <a:lnTo>
                    <a:pt x="312616" y="809089"/>
                  </a:lnTo>
                  <a:lnTo>
                    <a:pt x="287711" y="845388"/>
                  </a:lnTo>
                  <a:lnTo>
                    <a:pt x="263738" y="882249"/>
                  </a:lnTo>
                  <a:lnTo>
                    <a:pt x="240712" y="919658"/>
                  </a:lnTo>
                  <a:lnTo>
                    <a:pt x="218645" y="957598"/>
                  </a:lnTo>
                  <a:lnTo>
                    <a:pt x="197552" y="996055"/>
                  </a:lnTo>
                  <a:lnTo>
                    <a:pt x="177446" y="1035013"/>
                  </a:lnTo>
                  <a:lnTo>
                    <a:pt x="158341" y="1074458"/>
                  </a:lnTo>
                  <a:lnTo>
                    <a:pt x="140251" y="1114374"/>
                  </a:lnTo>
                  <a:lnTo>
                    <a:pt x="123189" y="1154746"/>
                  </a:lnTo>
                  <a:lnTo>
                    <a:pt x="107169" y="1195559"/>
                  </a:lnTo>
                  <a:lnTo>
                    <a:pt x="92206" y="1236798"/>
                  </a:lnTo>
                  <a:lnTo>
                    <a:pt x="78312" y="1278447"/>
                  </a:lnTo>
                  <a:lnTo>
                    <a:pt x="65501" y="1320492"/>
                  </a:lnTo>
                  <a:lnTo>
                    <a:pt x="53787" y="1362916"/>
                  </a:lnTo>
                  <a:lnTo>
                    <a:pt x="43185" y="1405706"/>
                  </a:lnTo>
                  <a:lnTo>
                    <a:pt x="33706" y="1448846"/>
                  </a:lnTo>
                  <a:lnTo>
                    <a:pt x="25367" y="1492320"/>
                  </a:lnTo>
                  <a:lnTo>
                    <a:pt x="18179" y="1536113"/>
                  </a:lnTo>
                  <a:lnTo>
                    <a:pt x="12157" y="1580211"/>
                  </a:lnTo>
                  <a:lnTo>
                    <a:pt x="7314" y="1624598"/>
                  </a:lnTo>
                  <a:lnTo>
                    <a:pt x="3664" y="1669259"/>
                  </a:lnTo>
                  <a:lnTo>
                    <a:pt x="1222" y="1714179"/>
                  </a:lnTo>
                  <a:lnTo>
                    <a:pt x="0" y="1759342"/>
                  </a:lnTo>
                  <a:lnTo>
                    <a:pt x="12" y="1804734"/>
                  </a:lnTo>
                  <a:lnTo>
                    <a:pt x="1272" y="1850339"/>
                  </a:lnTo>
                  <a:lnTo>
                    <a:pt x="3794" y="1896142"/>
                  </a:lnTo>
                  <a:lnTo>
                    <a:pt x="7592" y="1942128"/>
                  </a:lnTo>
                </a:path>
              </a:pathLst>
            </a:custGeom>
            <a:ln w="127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5599723" y="5289642"/>
            <a:ext cx="990600" cy="24045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4765" rIns="0" bIns="0" rtlCol="0">
            <a:spAutoFit/>
          </a:bodyPr>
          <a:lstStyle/>
          <a:p>
            <a:pPr marL="129539">
              <a:spcBef>
                <a:spcPts val="195"/>
              </a:spcBef>
            </a:pPr>
            <a:r>
              <a:rPr sz="1400" kern="0" spc="-60" dirty="0">
                <a:solidFill>
                  <a:sysClr val="windowText" lastClr="000000"/>
                </a:solidFill>
                <a:latin typeface="Georgia"/>
                <a:cs typeface="Georgia"/>
              </a:rPr>
              <a:t>Relevance</a:t>
            </a:r>
            <a:endParaRPr sz="1400" kern="0">
              <a:solidFill>
                <a:sysClr val="windowText" lastClr="000000"/>
              </a:solidFill>
              <a:latin typeface="Georgia"/>
              <a:cs typeface="Georgia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442200" y="3168743"/>
            <a:ext cx="318770" cy="796925"/>
          </a:xfrm>
          <a:custGeom>
            <a:avLst/>
            <a:gdLst/>
            <a:ahLst/>
            <a:cxnLst/>
            <a:rect l="l" t="t" r="r" b="b"/>
            <a:pathLst>
              <a:path w="318770" h="796925">
                <a:moveTo>
                  <a:pt x="50772" y="0"/>
                </a:moveTo>
                <a:lnTo>
                  <a:pt x="0" y="779456"/>
                </a:lnTo>
                <a:lnTo>
                  <a:pt x="267620" y="796889"/>
                </a:lnTo>
                <a:lnTo>
                  <a:pt x="318392" y="17432"/>
                </a:lnTo>
                <a:lnTo>
                  <a:pt x="507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27" name="object 27"/>
          <p:cNvSpPr txBox="1"/>
          <p:nvPr/>
        </p:nvSpPr>
        <p:spPr>
          <a:xfrm rot="16440000">
            <a:off x="7407025" y="3481214"/>
            <a:ext cx="44592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90"/>
              </a:lnSpc>
            </a:pPr>
            <a:r>
              <a:rPr sz="1400" kern="0" spc="-135" dirty="0">
                <a:solidFill>
                  <a:sysClr val="windowText" lastClr="000000"/>
                </a:solidFill>
                <a:latin typeface="Georgia"/>
                <a:cs typeface="Georgia"/>
              </a:rPr>
              <a:t>V</a:t>
            </a:r>
            <a:r>
              <a:rPr sz="1400" kern="0" spc="10" dirty="0">
                <a:solidFill>
                  <a:sysClr val="windowText" lastClr="000000"/>
                </a:solidFill>
                <a:latin typeface="Georgia"/>
                <a:cs typeface="Georgia"/>
              </a:rPr>
              <a:t>a</a:t>
            </a:r>
            <a:r>
              <a:rPr sz="1400" kern="0" spc="-75" dirty="0">
                <a:solidFill>
                  <a:sysClr val="windowText" lastClr="000000"/>
                </a:solidFill>
                <a:latin typeface="Georgia"/>
                <a:cs typeface="Georgia"/>
              </a:rPr>
              <a:t>l</a:t>
            </a:r>
            <a:r>
              <a:rPr sz="1400" kern="0" spc="-95" dirty="0">
                <a:solidFill>
                  <a:sysClr val="windowText" lastClr="000000"/>
                </a:solidFill>
                <a:latin typeface="Georgia"/>
                <a:cs typeface="Georgia"/>
              </a:rPr>
              <a:t>u</a:t>
            </a:r>
            <a:r>
              <a:rPr sz="1400" kern="0" spc="-65" dirty="0">
                <a:solidFill>
                  <a:sysClr val="windowText" lastClr="000000"/>
                </a:solidFill>
                <a:latin typeface="Georgia"/>
                <a:cs typeface="Georgia"/>
              </a:rPr>
              <a:t>e</a:t>
            </a:r>
            <a:endParaRPr sz="1400" kern="0">
              <a:solidFill>
                <a:sysClr val="windowText" lastClr="000000"/>
              </a:solidFill>
              <a:latin typeface="Georgia"/>
              <a:cs typeface="Georgia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404072" y="3661501"/>
            <a:ext cx="395605" cy="821690"/>
          </a:xfrm>
          <a:custGeom>
            <a:avLst/>
            <a:gdLst/>
            <a:ahLst/>
            <a:cxnLst/>
            <a:rect l="l" t="t" r="r" b="b"/>
            <a:pathLst>
              <a:path w="395604" h="821689">
                <a:moveTo>
                  <a:pt x="285418" y="0"/>
                </a:moveTo>
                <a:lnTo>
                  <a:pt x="0" y="40118"/>
                </a:lnTo>
                <a:lnTo>
                  <a:pt x="109823" y="821437"/>
                </a:lnTo>
                <a:lnTo>
                  <a:pt x="395240" y="781317"/>
                </a:lnTo>
                <a:lnTo>
                  <a:pt x="2854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29" name="object 29"/>
          <p:cNvSpPr txBox="1"/>
          <p:nvPr/>
        </p:nvSpPr>
        <p:spPr>
          <a:xfrm rot="4860000">
            <a:off x="4336460" y="3984718"/>
            <a:ext cx="49055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90"/>
              </a:lnSpc>
            </a:pPr>
            <a:r>
              <a:rPr sz="2100" kern="0" spc="-52" baseline="1984" dirty="0">
                <a:solidFill>
                  <a:sysClr val="windowText" lastClr="000000"/>
                </a:solidFill>
                <a:latin typeface="Georgia"/>
                <a:cs typeface="Georgia"/>
              </a:rPr>
              <a:t>D</a:t>
            </a:r>
            <a:r>
              <a:rPr sz="2100" kern="0" spc="-60" baseline="1984" dirty="0">
                <a:solidFill>
                  <a:sysClr val="windowText" lastClr="000000"/>
                </a:solidFill>
                <a:latin typeface="Georgia"/>
                <a:cs typeface="Georgia"/>
              </a:rPr>
              <a:t>e</a:t>
            </a:r>
            <a:r>
              <a:rPr sz="1400" kern="0" spc="-110" dirty="0">
                <a:solidFill>
                  <a:sysClr val="windowText" lastClr="000000"/>
                </a:solidFill>
                <a:latin typeface="Georgia"/>
                <a:cs typeface="Georgia"/>
              </a:rPr>
              <a:t>p</a:t>
            </a:r>
            <a:r>
              <a:rPr sz="1400" kern="0" spc="-105" dirty="0">
                <a:solidFill>
                  <a:sysClr val="windowText" lastClr="000000"/>
                </a:solidFill>
                <a:latin typeface="Georgia"/>
                <a:cs typeface="Georgia"/>
              </a:rPr>
              <a:t>t</a:t>
            </a:r>
            <a:r>
              <a:rPr sz="1400" kern="0" spc="-75" dirty="0">
                <a:solidFill>
                  <a:sysClr val="windowText" lastClr="000000"/>
                </a:solidFill>
                <a:latin typeface="Georgia"/>
                <a:cs typeface="Georgia"/>
              </a:rPr>
              <a:t>h</a:t>
            </a:r>
            <a:endParaRPr sz="1400" kern="0">
              <a:solidFill>
                <a:sysClr val="windowText" lastClr="000000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030522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84877" y="1724123"/>
            <a:ext cx="5064125" cy="5133975"/>
            <a:chOff x="4841876" y="1724122"/>
            <a:chExt cx="5064125" cy="51339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41876" y="4122055"/>
              <a:ext cx="5064123" cy="273594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41876" y="1724122"/>
              <a:ext cx="5064123" cy="249227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95501" y="446533"/>
            <a:ext cx="5283835" cy="6815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2999"/>
              </a:lnSpc>
              <a:spcBef>
                <a:spcPts val="100"/>
              </a:spcBef>
            </a:pPr>
            <a:r>
              <a:rPr spc="50" dirty="0"/>
              <a:t>In</a:t>
            </a:r>
            <a:r>
              <a:rPr spc="-5" dirty="0"/>
              <a:t> </a:t>
            </a:r>
            <a:r>
              <a:rPr dirty="0"/>
              <a:t>2005, </a:t>
            </a:r>
            <a:r>
              <a:rPr spc="75" dirty="0"/>
              <a:t>LEGO</a:t>
            </a:r>
            <a:r>
              <a:rPr dirty="0"/>
              <a:t> </a:t>
            </a:r>
            <a:r>
              <a:rPr spc="-50" dirty="0"/>
              <a:t>felt</a:t>
            </a:r>
            <a:r>
              <a:rPr spc="5" dirty="0"/>
              <a:t> </a:t>
            </a:r>
            <a:r>
              <a:rPr spc="-15" dirty="0"/>
              <a:t>it</a:t>
            </a:r>
            <a:r>
              <a:rPr dirty="0"/>
              <a:t> </a:t>
            </a:r>
            <a:r>
              <a:rPr spc="45" dirty="0"/>
              <a:t>had</a:t>
            </a:r>
            <a:r>
              <a:rPr spc="-5" dirty="0"/>
              <a:t> </a:t>
            </a:r>
            <a:r>
              <a:rPr spc="-45" dirty="0"/>
              <a:t>lost</a:t>
            </a:r>
            <a:r>
              <a:rPr dirty="0"/>
              <a:t> </a:t>
            </a:r>
            <a:r>
              <a:rPr spc="15" dirty="0"/>
              <a:t>touch</a:t>
            </a:r>
            <a:r>
              <a:rPr spc="5" dirty="0"/>
              <a:t> </a:t>
            </a:r>
            <a:r>
              <a:rPr spc="-20" dirty="0"/>
              <a:t>with</a:t>
            </a:r>
            <a:r>
              <a:rPr dirty="0"/>
              <a:t> </a:t>
            </a:r>
            <a:r>
              <a:rPr spc="20" dirty="0"/>
              <a:t>the</a:t>
            </a:r>
            <a:r>
              <a:rPr dirty="0"/>
              <a:t> </a:t>
            </a:r>
            <a:r>
              <a:rPr spc="-20" dirty="0"/>
              <a:t>world </a:t>
            </a:r>
            <a:r>
              <a:rPr spc="-484" dirty="0"/>
              <a:t> </a:t>
            </a:r>
            <a:r>
              <a:rPr spc="10" dirty="0"/>
              <a:t>to</a:t>
            </a:r>
            <a:r>
              <a:rPr spc="-5" dirty="0"/>
              <a:t> </a:t>
            </a:r>
            <a:r>
              <a:rPr spc="-25" dirty="0"/>
              <a:t>digital</a:t>
            </a:r>
            <a:r>
              <a:rPr spc="-5" dirty="0"/>
              <a:t> </a:t>
            </a:r>
            <a:r>
              <a:rPr spc="-20" dirty="0"/>
              <a:t>play</a:t>
            </a:r>
            <a:r>
              <a:rPr spc="-5" dirty="0"/>
              <a:t> </a:t>
            </a:r>
            <a:r>
              <a:rPr spc="45" dirty="0"/>
              <a:t>and</a:t>
            </a:r>
            <a:r>
              <a:rPr spc="-5" dirty="0"/>
              <a:t> </a:t>
            </a:r>
            <a:r>
              <a:rPr spc="5" dirty="0"/>
              <a:t>instant</a:t>
            </a:r>
            <a:r>
              <a:rPr dirty="0"/>
              <a:t> </a:t>
            </a:r>
            <a:r>
              <a:rPr spc="-10" dirty="0"/>
              <a:t>gratification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40840" y="1741932"/>
            <a:ext cx="3533140" cy="4314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815" marR="302260">
              <a:lnSpc>
                <a:spcPct val="112900"/>
              </a:lnSpc>
              <a:spcBef>
                <a:spcPts val="100"/>
              </a:spcBef>
            </a:pPr>
            <a:r>
              <a:rPr sz="1400" b="1" kern="0" spc="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LEGO’s</a:t>
            </a:r>
            <a:r>
              <a:rPr sz="1400" b="1" kern="0" spc="-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1400" b="1" kern="0" spc="9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assumptions</a:t>
            </a:r>
            <a:r>
              <a:rPr sz="1400" b="1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1400" b="1" kern="0" spc="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about</a:t>
            </a:r>
            <a:r>
              <a:rPr sz="1400" b="1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1400" b="1" kern="0" spc="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the</a:t>
            </a:r>
            <a:r>
              <a:rPr sz="1400" b="1" kern="0" spc="-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1400" b="1" kern="0" spc="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future </a:t>
            </a:r>
            <a:r>
              <a:rPr sz="1400" b="1" kern="0" spc="-3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1400" b="1" kern="0" spc="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of</a:t>
            </a:r>
            <a:r>
              <a:rPr sz="1400" b="1" kern="0" spc="2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1400" b="1" kern="0" spc="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play</a:t>
            </a:r>
            <a:r>
              <a:rPr sz="1400" b="1" kern="0" spc="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1400" b="1" kern="0" spc="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</a:t>
            </a:r>
            <a:r>
              <a:rPr sz="1400" b="1" kern="0" spc="-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1400" b="1" kern="0" spc="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2005</a:t>
            </a:r>
            <a:endParaRPr sz="14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12700" marR="939800">
              <a:lnSpc>
                <a:spcPct val="150000"/>
              </a:lnSpc>
              <a:spcBef>
                <a:spcPts val="1175"/>
              </a:spcBef>
            </a:pPr>
            <a:r>
              <a:rPr sz="20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PlayStation</a:t>
            </a:r>
            <a:r>
              <a:rPr sz="2000" kern="0" spc="-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spc="-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is</a:t>
            </a:r>
            <a:r>
              <a:rPr sz="20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spc="-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taking</a:t>
            </a:r>
            <a:r>
              <a:rPr sz="2000" kern="0" spc="-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spc="-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it</a:t>
            </a:r>
            <a:r>
              <a:rPr sz="20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spc="-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all </a:t>
            </a:r>
            <a:r>
              <a:rPr sz="2000" kern="0" spc="-48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spc="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Instant</a:t>
            </a:r>
            <a:r>
              <a:rPr sz="2000" kern="0" spc="-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spc="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traction</a:t>
            </a:r>
            <a:endParaRPr sz="20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12700">
              <a:spcBef>
                <a:spcPts val="1200"/>
              </a:spcBef>
            </a:pPr>
            <a:r>
              <a:rPr sz="2000" kern="0" spc="-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Easy</a:t>
            </a:r>
            <a:r>
              <a:rPr sz="2000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fun</a:t>
            </a:r>
            <a:endParaRPr sz="20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12700" marR="1825625">
              <a:lnSpc>
                <a:spcPct val="150000"/>
              </a:lnSpc>
            </a:pPr>
            <a:r>
              <a:rPr sz="20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Crisp,</a:t>
            </a:r>
            <a:r>
              <a:rPr sz="2000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cool,</a:t>
            </a:r>
            <a:r>
              <a:rPr sz="2000" kern="0" spc="-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spc="-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wow </a:t>
            </a:r>
            <a:r>
              <a:rPr sz="2000" kern="0" spc="-48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spc="-9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Boys</a:t>
            </a:r>
            <a:r>
              <a:rPr sz="200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spc="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want</a:t>
            </a:r>
            <a:r>
              <a:rPr sz="2000" kern="0" spc="-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spc="-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evil</a:t>
            </a:r>
            <a:endParaRPr sz="20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12700">
              <a:spcBef>
                <a:spcPts val="1200"/>
              </a:spcBef>
            </a:pPr>
            <a:r>
              <a:rPr sz="2000" kern="0" spc="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The</a:t>
            </a:r>
            <a:r>
              <a:rPr sz="2000" kern="0" spc="-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brick</a:t>
            </a:r>
            <a:r>
              <a:rPr sz="2000" kern="0" spc="-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spc="-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is</a:t>
            </a:r>
            <a:r>
              <a:rPr sz="2000" kern="0" spc="-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spc="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not</a:t>
            </a:r>
            <a:r>
              <a:rPr sz="2000" kern="0" spc="-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spc="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the</a:t>
            </a:r>
            <a:r>
              <a:rPr sz="20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spc="-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future</a:t>
            </a:r>
            <a:endParaRPr sz="20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50000"/>
              </a:lnSpc>
            </a:pPr>
            <a:r>
              <a:rPr sz="2000" kern="0" spc="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The</a:t>
            </a:r>
            <a:r>
              <a:rPr sz="20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spc="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LEGO</a:t>
            </a:r>
            <a:r>
              <a:rPr sz="20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spc="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brand</a:t>
            </a:r>
            <a:r>
              <a:rPr sz="2000" kern="0" spc="-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spc="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can</a:t>
            </a:r>
            <a:r>
              <a:rPr sz="2000" kern="0" spc="-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stretch</a:t>
            </a:r>
            <a:r>
              <a:rPr sz="2000" kern="0" spc="-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spc="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into </a:t>
            </a:r>
            <a:r>
              <a:rPr sz="2000" kern="0" spc="-48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spc="-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almost</a:t>
            </a:r>
            <a:r>
              <a:rPr sz="2000" kern="0" spc="-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anything</a:t>
            </a:r>
            <a:endParaRPr sz="20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961334" y="6598412"/>
            <a:ext cx="519430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kern="0" dirty="0">
                <a:solidFill>
                  <a:sysClr val="windowText" lastClr="000000"/>
                </a:solidFill>
                <a:latin typeface="Georgia"/>
                <a:cs typeface="Georgia"/>
              </a:rPr>
              <a:t>PROPRIETAR</a:t>
            </a:r>
            <a:endParaRPr sz="600" kern="0">
              <a:solidFill>
                <a:sysClr val="windowText" lastClr="000000"/>
              </a:solidFill>
              <a:latin typeface="Georgia"/>
              <a:cs typeface="Georg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829711" y="6598412"/>
            <a:ext cx="68262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kern="0" spc="-20" dirty="0">
                <a:solidFill>
                  <a:sysClr val="windowText" lastClr="000000"/>
                </a:solidFill>
                <a:latin typeface="Georgia"/>
                <a:cs typeface="Georgia"/>
              </a:rPr>
              <a:t>NF</a:t>
            </a:r>
            <a:r>
              <a:rPr sz="600" kern="0" spc="5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600" kern="0" spc="-5" dirty="0">
                <a:solidFill>
                  <a:sysClr val="windowText" lastClr="000000"/>
                </a:solidFill>
                <a:latin typeface="Georgia"/>
                <a:cs typeface="Georgia"/>
              </a:rPr>
              <a:t>DENTIAL  </a:t>
            </a:r>
            <a:r>
              <a:rPr sz="600" kern="0" spc="80" dirty="0">
                <a:solidFill>
                  <a:sysClr val="windowText" lastClr="000000"/>
                </a:solidFill>
                <a:latin typeface="Georgia"/>
                <a:cs typeface="Georgia"/>
              </a:rPr>
              <a:t>|</a:t>
            </a:r>
            <a:r>
              <a:rPr sz="600" kern="0" spc="12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600" kern="0" spc="-15" dirty="0">
                <a:solidFill>
                  <a:sysClr val="windowText" lastClr="000000"/>
                </a:solidFill>
                <a:latin typeface="Georgia"/>
                <a:cs typeface="Georgia"/>
              </a:rPr>
              <a:t>10</a:t>
            </a:r>
            <a:endParaRPr sz="600" kern="0">
              <a:solidFill>
                <a:sysClr val="windowText" lastClr="000000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348967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43000" y="0"/>
            <a:ext cx="9906000" cy="6858000"/>
            <a:chOff x="0" y="0"/>
            <a:chExt cx="9906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906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9906000" cy="6858000"/>
            </a:xfrm>
            <a:custGeom>
              <a:avLst/>
              <a:gdLst/>
              <a:ahLst/>
              <a:cxnLst/>
              <a:rect l="l" t="t" r="r" b="b"/>
              <a:pathLst>
                <a:path w="9906000" h="6858000">
                  <a:moveTo>
                    <a:pt x="99060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9906000" y="6858000"/>
                  </a:lnTo>
                  <a:lnTo>
                    <a:pt x="9906000" y="0"/>
                  </a:lnTo>
                  <a:close/>
                </a:path>
              </a:pathLst>
            </a:custGeom>
            <a:solidFill>
              <a:srgbClr val="000000">
                <a:alpha val="45098"/>
              </a:srgbClr>
            </a:solidFill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95500" y="473963"/>
            <a:ext cx="498094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pc="75" dirty="0">
                <a:solidFill>
                  <a:srgbClr val="FFFFFF"/>
                </a:solidFill>
              </a:rPr>
              <a:t>LEGO </a:t>
            </a:r>
            <a:r>
              <a:rPr spc="10" dirty="0">
                <a:solidFill>
                  <a:srgbClr val="FFFFFF"/>
                </a:solidFill>
              </a:rPr>
              <a:t>reframed </a:t>
            </a:r>
            <a:r>
              <a:rPr spc="15" dirty="0">
                <a:solidFill>
                  <a:srgbClr val="FFFFFF"/>
                </a:solidFill>
              </a:rPr>
              <a:t>their </a:t>
            </a:r>
            <a:r>
              <a:rPr spc="-5" dirty="0">
                <a:solidFill>
                  <a:srgbClr val="FFFFFF"/>
                </a:solidFill>
              </a:rPr>
              <a:t>question </a:t>
            </a:r>
            <a:r>
              <a:rPr spc="10" dirty="0">
                <a:solidFill>
                  <a:srgbClr val="FFFFFF"/>
                </a:solidFill>
              </a:rPr>
              <a:t>to </a:t>
            </a:r>
            <a:r>
              <a:rPr spc="-45" dirty="0">
                <a:solidFill>
                  <a:srgbClr val="FFFFFF"/>
                </a:solidFill>
              </a:rPr>
              <a:t>look </a:t>
            </a:r>
            <a:r>
              <a:rPr spc="35" dirty="0">
                <a:solidFill>
                  <a:srgbClr val="FFFFFF"/>
                </a:solidFill>
              </a:rPr>
              <a:t>at </a:t>
            </a:r>
            <a:r>
              <a:rPr spc="25" dirty="0">
                <a:solidFill>
                  <a:srgbClr val="FFFFFF"/>
                </a:solidFill>
              </a:rPr>
              <a:t>the </a:t>
            </a:r>
            <a:r>
              <a:rPr spc="30" dirty="0">
                <a:solidFill>
                  <a:srgbClr val="FFFFFF"/>
                </a:solidFill>
              </a:rPr>
              <a:t> </a:t>
            </a:r>
            <a:r>
              <a:rPr spc="-45" dirty="0">
                <a:solidFill>
                  <a:srgbClr val="FFFFFF"/>
                </a:solidFill>
              </a:rPr>
              <a:t>social</a:t>
            </a:r>
            <a:r>
              <a:rPr spc="-10" dirty="0">
                <a:solidFill>
                  <a:srgbClr val="FFFFFF"/>
                </a:solidFill>
              </a:rPr>
              <a:t> </a:t>
            </a:r>
            <a:r>
              <a:rPr spc="30" dirty="0">
                <a:solidFill>
                  <a:srgbClr val="FFFFFF"/>
                </a:solidFill>
              </a:rPr>
              <a:t>phenomena</a:t>
            </a:r>
            <a:r>
              <a:rPr spc="-5" dirty="0">
                <a:solidFill>
                  <a:srgbClr val="FFFFFF"/>
                </a:solidFill>
              </a:rPr>
              <a:t> </a:t>
            </a:r>
            <a:r>
              <a:rPr spc="20" dirty="0">
                <a:solidFill>
                  <a:srgbClr val="FFFFFF"/>
                </a:solidFill>
              </a:rPr>
              <a:t>behind</a:t>
            </a:r>
            <a:r>
              <a:rPr spc="-5" dirty="0">
                <a:solidFill>
                  <a:srgbClr val="FFFFFF"/>
                </a:solidFill>
              </a:rPr>
              <a:t> </a:t>
            </a:r>
            <a:r>
              <a:rPr spc="15" dirty="0">
                <a:solidFill>
                  <a:srgbClr val="FFFFFF"/>
                </a:solidFill>
              </a:rPr>
              <a:t>their</a:t>
            </a:r>
            <a:r>
              <a:rPr spc="-10" dirty="0">
                <a:solidFill>
                  <a:srgbClr val="FFFFFF"/>
                </a:solidFill>
              </a:rPr>
              <a:t> </a:t>
            </a:r>
            <a:r>
              <a:rPr spc="-35" dirty="0">
                <a:solidFill>
                  <a:srgbClr val="FFFFFF"/>
                </a:solidFill>
              </a:rPr>
              <a:t>business</a:t>
            </a:r>
            <a:r>
              <a:rPr spc="-10" dirty="0">
                <a:solidFill>
                  <a:srgbClr val="FFFFFF"/>
                </a:solidFill>
              </a:rPr>
              <a:t> </a:t>
            </a:r>
            <a:r>
              <a:rPr spc="10" dirty="0">
                <a:solidFill>
                  <a:srgbClr val="FFFFFF"/>
                </a:solidFill>
              </a:rPr>
              <a:t>problem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733675" y="2321684"/>
            <a:ext cx="6940550" cy="3088640"/>
            <a:chOff x="1590675" y="2321684"/>
            <a:chExt cx="6940550" cy="3088640"/>
          </a:xfrm>
        </p:grpSpPr>
        <p:sp>
          <p:nvSpPr>
            <p:cNvPr id="7" name="object 7"/>
            <p:cNvSpPr/>
            <p:nvPr/>
          </p:nvSpPr>
          <p:spPr>
            <a:xfrm>
              <a:off x="1600200" y="2697027"/>
              <a:ext cx="2338070" cy="2338070"/>
            </a:xfrm>
            <a:custGeom>
              <a:avLst/>
              <a:gdLst/>
              <a:ahLst/>
              <a:cxnLst/>
              <a:rect l="l" t="t" r="r" b="b"/>
              <a:pathLst>
                <a:path w="2338070" h="2338070">
                  <a:moveTo>
                    <a:pt x="0" y="1168914"/>
                  </a:moveTo>
                  <a:lnTo>
                    <a:pt x="974" y="1120731"/>
                  </a:lnTo>
                  <a:lnTo>
                    <a:pt x="3874" y="1073044"/>
                  </a:lnTo>
                  <a:lnTo>
                    <a:pt x="8662" y="1025891"/>
                  </a:lnTo>
                  <a:lnTo>
                    <a:pt x="15299" y="979310"/>
                  </a:lnTo>
                  <a:lnTo>
                    <a:pt x="23748" y="933337"/>
                  </a:lnTo>
                  <a:lnTo>
                    <a:pt x="33971" y="888010"/>
                  </a:lnTo>
                  <a:lnTo>
                    <a:pt x="45932" y="843367"/>
                  </a:lnTo>
                  <a:lnTo>
                    <a:pt x="59592" y="799446"/>
                  </a:lnTo>
                  <a:lnTo>
                    <a:pt x="74913" y="756284"/>
                  </a:lnTo>
                  <a:lnTo>
                    <a:pt x="91859" y="713919"/>
                  </a:lnTo>
                  <a:lnTo>
                    <a:pt x="110391" y="672389"/>
                  </a:lnTo>
                  <a:lnTo>
                    <a:pt x="130472" y="631730"/>
                  </a:lnTo>
                  <a:lnTo>
                    <a:pt x="152064" y="591981"/>
                  </a:lnTo>
                  <a:lnTo>
                    <a:pt x="175130" y="553179"/>
                  </a:lnTo>
                  <a:lnTo>
                    <a:pt x="199632" y="515363"/>
                  </a:lnTo>
                  <a:lnTo>
                    <a:pt x="225532" y="478568"/>
                  </a:lnTo>
                  <a:lnTo>
                    <a:pt x="252793" y="442834"/>
                  </a:lnTo>
                  <a:lnTo>
                    <a:pt x="281378" y="408197"/>
                  </a:lnTo>
                  <a:lnTo>
                    <a:pt x="311248" y="374695"/>
                  </a:lnTo>
                  <a:lnTo>
                    <a:pt x="342366" y="342366"/>
                  </a:lnTo>
                  <a:lnTo>
                    <a:pt x="374695" y="311248"/>
                  </a:lnTo>
                  <a:lnTo>
                    <a:pt x="408197" y="281378"/>
                  </a:lnTo>
                  <a:lnTo>
                    <a:pt x="442834" y="252793"/>
                  </a:lnTo>
                  <a:lnTo>
                    <a:pt x="478568" y="225532"/>
                  </a:lnTo>
                  <a:lnTo>
                    <a:pt x="515363" y="199632"/>
                  </a:lnTo>
                  <a:lnTo>
                    <a:pt x="553179" y="175130"/>
                  </a:lnTo>
                  <a:lnTo>
                    <a:pt x="591981" y="152064"/>
                  </a:lnTo>
                  <a:lnTo>
                    <a:pt x="631730" y="130472"/>
                  </a:lnTo>
                  <a:lnTo>
                    <a:pt x="672389" y="110391"/>
                  </a:lnTo>
                  <a:lnTo>
                    <a:pt x="713919" y="91859"/>
                  </a:lnTo>
                  <a:lnTo>
                    <a:pt x="756284" y="74913"/>
                  </a:lnTo>
                  <a:lnTo>
                    <a:pt x="799446" y="59592"/>
                  </a:lnTo>
                  <a:lnTo>
                    <a:pt x="843367" y="45932"/>
                  </a:lnTo>
                  <a:lnTo>
                    <a:pt x="888010" y="33971"/>
                  </a:lnTo>
                  <a:lnTo>
                    <a:pt x="933337" y="23748"/>
                  </a:lnTo>
                  <a:lnTo>
                    <a:pt x="979310" y="15299"/>
                  </a:lnTo>
                  <a:lnTo>
                    <a:pt x="1025891" y="8662"/>
                  </a:lnTo>
                  <a:lnTo>
                    <a:pt x="1073044" y="3874"/>
                  </a:lnTo>
                  <a:lnTo>
                    <a:pt x="1120731" y="974"/>
                  </a:lnTo>
                  <a:lnTo>
                    <a:pt x="1168914" y="0"/>
                  </a:lnTo>
                  <a:lnTo>
                    <a:pt x="1217096" y="974"/>
                  </a:lnTo>
                  <a:lnTo>
                    <a:pt x="1264783" y="3874"/>
                  </a:lnTo>
                  <a:lnTo>
                    <a:pt x="1311936" y="8662"/>
                  </a:lnTo>
                  <a:lnTo>
                    <a:pt x="1358517" y="15299"/>
                  </a:lnTo>
                  <a:lnTo>
                    <a:pt x="1404490" y="23748"/>
                  </a:lnTo>
                  <a:lnTo>
                    <a:pt x="1449817" y="33971"/>
                  </a:lnTo>
                  <a:lnTo>
                    <a:pt x="1494460" y="45932"/>
                  </a:lnTo>
                  <a:lnTo>
                    <a:pt x="1538381" y="59592"/>
                  </a:lnTo>
                  <a:lnTo>
                    <a:pt x="1581542" y="74913"/>
                  </a:lnTo>
                  <a:lnTo>
                    <a:pt x="1623907" y="91859"/>
                  </a:lnTo>
                  <a:lnTo>
                    <a:pt x="1665438" y="110391"/>
                  </a:lnTo>
                  <a:lnTo>
                    <a:pt x="1706097" y="130472"/>
                  </a:lnTo>
                  <a:lnTo>
                    <a:pt x="1745846" y="152064"/>
                  </a:lnTo>
                  <a:lnTo>
                    <a:pt x="1784647" y="175130"/>
                  </a:lnTo>
                  <a:lnTo>
                    <a:pt x="1822464" y="199632"/>
                  </a:lnTo>
                  <a:lnTo>
                    <a:pt x="1859259" y="225532"/>
                  </a:lnTo>
                  <a:lnTo>
                    <a:pt x="1894993" y="252793"/>
                  </a:lnTo>
                  <a:lnTo>
                    <a:pt x="1929630" y="281378"/>
                  </a:lnTo>
                  <a:lnTo>
                    <a:pt x="1963132" y="311248"/>
                  </a:lnTo>
                  <a:lnTo>
                    <a:pt x="1995460" y="342366"/>
                  </a:lnTo>
                  <a:lnTo>
                    <a:pt x="2026579" y="374695"/>
                  </a:lnTo>
                  <a:lnTo>
                    <a:pt x="2056449" y="408197"/>
                  </a:lnTo>
                  <a:lnTo>
                    <a:pt x="2085034" y="442834"/>
                  </a:lnTo>
                  <a:lnTo>
                    <a:pt x="2112295" y="478568"/>
                  </a:lnTo>
                  <a:lnTo>
                    <a:pt x="2138195" y="515363"/>
                  </a:lnTo>
                  <a:lnTo>
                    <a:pt x="2162697" y="553179"/>
                  </a:lnTo>
                  <a:lnTo>
                    <a:pt x="2185763" y="591981"/>
                  </a:lnTo>
                  <a:lnTo>
                    <a:pt x="2207355" y="631730"/>
                  </a:lnTo>
                  <a:lnTo>
                    <a:pt x="2227436" y="672389"/>
                  </a:lnTo>
                  <a:lnTo>
                    <a:pt x="2245968" y="713919"/>
                  </a:lnTo>
                  <a:lnTo>
                    <a:pt x="2262914" y="756284"/>
                  </a:lnTo>
                  <a:lnTo>
                    <a:pt x="2278235" y="799446"/>
                  </a:lnTo>
                  <a:lnTo>
                    <a:pt x="2291895" y="843367"/>
                  </a:lnTo>
                  <a:lnTo>
                    <a:pt x="2303856" y="888010"/>
                  </a:lnTo>
                  <a:lnTo>
                    <a:pt x="2314079" y="933337"/>
                  </a:lnTo>
                  <a:lnTo>
                    <a:pt x="2322528" y="979310"/>
                  </a:lnTo>
                  <a:lnTo>
                    <a:pt x="2329165" y="1025891"/>
                  </a:lnTo>
                  <a:lnTo>
                    <a:pt x="2333953" y="1073044"/>
                  </a:lnTo>
                  <a:lnTo>
                    <a:pt x="2336853" y="1120731"/>
                  </a:lnTo>
                  <a:lnTo>
                    <a:pt x="2337828" y="1168914"/>
                  </a:lnTo>
                  <a:lnTo>
                    <a:pt x="2336853" y="1217096"/>
                  </a:lnTo>
                  <a:lnTo>
                    <a:pt x="2333953" y="1264783"/>
                  </a:lnTo>
                  <a:lnTo>
                    <a:pt x="2329165" y="1311936"/>
                  </a:lnTo>
                  <a:lnTo>
                    <a:pt x="2322528" y="1358517"/>
                  </a:lnTo>
                  <a:lnTo>
                    <a:pt x="2314079" y="1404490"/>
                  </a:lnTo>
                  <a:lnTo>
                    <a:pt x="2303856" y="1449817"/>
                  </a:lnTo>
                  <a:lnTo>
                    <a:pt x="2291895" y="1494460"/>
                  </a:lnTo>
                  <a:lnTo>
                    <a:pt x="2278235" y="1538381"/>
                  </a:lnTo>
                  <a:lnTo>
                    <a:pt x="2262914" y="1581542"/>
                  </a:lnTo>
                  <a:lnTo>
                    <a:pt x="2245968" y="1623907"/>
                  </a:lnTo>
                  <a:lnTo>
                    <a:pt x="2227436" y="1665438"/>
                  </a:lnTo>
                  <a:lnTo>
                    <a:pt x="2207355" y="1706097"/>
                  </a:lnTo>
                  <a:lnTo>
                    <a:pt x="2185763" y="1745846"/>
                  </a:lnTo>
                  <a:lnTo>
                    <a:pt x="2162697" y="1784647"/>
                  </a:lnTo>
                  <a:lnTo>
                    <a:pt x="2138195" y="1822464"/>
                  </a:lnTo>
                  <a:lnTo>
                    <a:pt x="2112295" y="1859259"/>
                  </a:lnTo>
                  <a:lnTo>
                    <a:pt x="2085034" y="1894993"/>
                  </a:lnTo>
                  <a:lnTo>
                    <a:pt x="2056449" y="1929630"/>
                  </a:lnTo>
                  <a:lnTo>
                    <a:pt x="2026579" y="1963132"/>
                  </a:lnTo>
                  <a:lnTo>
                    <a:pt x="1995460" y="1995460"/>
                  </a:lnTo>
                  <a:lnTo>
                    <a:pt x="1963132" y="2026579"/>
                  </a:lnTo>
                  <a:lnTo>
                    <a:pt x="1929630" y="2056449"/>
                  </a:lnTo>
                  <a:lnTo>
                    <a:pt x="1894993" y="2085034"/>
                  </a:lnTo>
                  <a:lnTo>
                    <a:pt x="1859259" y="2112295"/>
                  </a:lnTo>
                  <a:lnTo>
                    <a:pt x="1822464" y="2138195"/>
                  </a:lnTo>
                  <a:lnTo>
                    <a:pt x="1784647" y="2162697"/>
                  </a:lnTo>
                  <a:lnTo>
                    <a:pt x="1745846" y="2185763"/>
                  </a:lnTo>
                  <a:lnTo>
                    <a:pt x="1706097" y="2207355"/>
                  </a:lnTo>
                  <a:lnTo>
                    <a:pt x="1665438" y="2227436"/>
                  </a:lnTo>
                  <a:lnTo>
                    <a:pt x="1623907" y="2245968"/>
                  </a:lnTo>
                  <a:lnTo>
                    <a:pt x="1581542" y="2262914"/>
                  </a:lnTo>
                  <a:lnTo>
                    <a:pt x="1538381" y="2278235"/>
                  </a:lnTo>
                  <a:lnTo>
                    <a:pt x="1494460" y="2291895"/>
                  </a:lnTo>
                  <a:lnTo>
                    <a:pt x="1449817" y="2303856"/>
                  </a:lnTo>
                  <a:lnTo>
                    <a:pt x="1404490" y="2314079"/>
                  </a:lnTo>
                  <a:lnTo>
                    <a:pt x="1358517" y="2322528"/>
                  </a:lnTo>
                  <a:lnTo>
                    <a:pt x="1311936" y="2329165"/>
                  </a:lnTo>
                  <a:lnTo>
                    <a:pt x="1264783" y="2333953"/>
                  </a:lnTo>
                  <a:lnTo>
                    <a:pt x="1217096" y="2336853"/>
                  </a:lnTo>
                  <a:lnTo>
                    <a:pt x="1168914" y="2337828"/>
                  </a:lnTo>
                  <a:lnTo>
                    <a:pt x="1120731" y="2336853"/>
                  </a:lnTo>
                  <a:lnTo>
                    <a:pt x="1073044" y="2333953"/>
                  </a:lnTo>
                  <a:lnTo>
                    <a:pt x="1025891" y="2329165"/>
                  </a:lnTo>
                  <a:lnTo>
                    <a:pt x="979310" y="2322528"/>
                  </a:lnTo>
                  <a:lnTo>
                    <a:pt x="933337" y="2314079"/>
                  </a:lnTo>
                  <a:lnTo>
                    <a:pt x="888010" y="2303856"/>
                  </a:lnTo>
                  <a:lnTo>
                    <a:pt x="843367" y="2291895"/>
                  </a:lnTo>
                  <a:lnTo>
                    <a:pt x="799446" y="2278235"/>
                  </a:lnTo>
                  <a:lnTo>
                    <a:pt x="756284" y="2262914"/>
                  </a:lnTo>
                  <a:lnTo>
                    <a:pt x="713919" y="2245968"/>
                  </a:lnTo>
                  <a:lnTo>
                    <a:pt x="672389" y="2227436"/>
                  </a:lnTo>
                  <a:lnTo>
                    <a:pt x="631730" y="2207355"/>
                  </a:lnTo>
                  <a:lnTo>
                    <a:pt x="591981" y="2185763"/>
                  </a:lnTo>
                  <a:lnTo>
                    <a:pt x="553179" y="2162697"/>
                  </a:lnTo>
                  <a:lnTo>
                    <a:pt x="515363" y="2138195"/>
                  </a:lnTo>
                  <a:lnTo>
                    <a:pt x="478568" y="2112295"/>
                  </a:lnTo>
                  <a:lnTo>
                    <a:pt x="442834" y="2085034"/>
                  </a:lnTo>
                  <a:lnTo>
                    <a:pt x="408197" y="2056449"/>
                  </a:lnTo>
                  <a:lnTo>
                    <a:pt x="374695" y="2026579"/>
                  </a:lnTo>
                  <a:lnTo>
                    <a:pt x="342366" y="1995460"/>
                  </a:lnTo>
                  <a:lnTo>
                    <a:pt x="311248" y="1963132"/>
                  </a:lnTo>
                  <a:lnTo>
                    <a:pt x="281378" y="1929630"/>
                  </a:lnTo>
                  <a:lnTo>
                    <a:pt x="252793" y="1894993"/>
                  </a:lnTo>
                  <a:lnTo>
                    <a:pt x="225532" y="1859259"/>
                  </a:lnTo>
                  <a:lnTo>
                    <a:pt x="199632" y="1822464"/>
                  </a:lnTo>
                  <a:lnTo>
                    <a:pt x="175130" y="1784647"/>
                  </a:lnTo>
                  <a:lnTo>
                    <a:pt x="152064" y="1745846"/>
                  </a:lnTo>
                  <a:lnTo>
                    <a:pt x="130472" y="1706097"/>
                  </a:lnTo>
                  <a:lnTo>
                    <a:pt x="110391" y="1665438"/>
                  </a:lnTo>
                  <a:lnTo>
                    <a:pt x="91859" y="1623907"/>
                  </a:lnTo>
                  <a:lnTo>
                    <a:pt x="74913" y="1581542"/>
                  </a:lnTo>
                  <a:lnTo>
                    <a:pt x="59592" y="1538381"/>
                  </a:lnTo>
                  <a:lnTo>
                    <a:pt x="45932" y="1494460"/>
                  </a:lnTo>
                  <a:lnTo>
                    <a:pt x="33971" y="1449817"/>
                  </a:lnTo>
                  <a:lnTo>
                    <a:pt x="23748" y="1404490"/>
                  </a:lnTo>
                  <a:lnTo>
                    <a:pt x="15299" y="1358517"/>
                  </a:lnTo>
                  <a:lnTo>
                    <a:pt x="8662" y="1311936"/>
                  </a:lnTo>
                  <a:lnTo>
                    <a:pt x="3874" y="1264783"/>
                  </a:lnTo>
                  <a:lnTo>
                    <a:pt x="974" y="1217096"/>
                  </a:lnTo>
                  <a:lnTo>
                    <a:pt x="0" y="1168914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442205" y="2321684"/>
              <a:ext cx="3088640" cy="3088640"/>
            </a:xfrm>
            <a:custGeom>
              <a:avLst/>
              <a:gdLst/>
              <a:ahLst/>
              <a:cxnLst/>
              <a:rect l="l" t="t" r="r" b="b"/>
              <a:pathLst>
                <a:path w="3088640" h="3088640">
                  <a:moveTo>
                    <a:pt x="1544256" y="0"/>
                  </a:moveTo>
                  <a:lnTo>
                    <a:pt x="1496156" y="734"/>
                  </a:lnTo>
                  <a:lnTo>
                    <a:pt x="1448423" y="2925"/>
                  </a:lnTo>
                  <a:lnTo>
                    <a:pt x="1401077" y="6549"/>
                  </a:lnTo>
                  <a:lnTo>
                    <a:pt x="1354141" y="11586"/>
                  </a:lnTo>
                  <a:lnTo>
                    <a:pt x="1307634" y="18015"/>
                  </a:lnTo>
                  <a:lnTo>
                    <a:pt x="1261580" y="25813"/>
                  </a:lnTo>
                  <a:lnTo>
                    <a:pt x="1215998" y="34960"/>
                  </a:lnTo>
                  <a:lnTo>
                    <a:pt x="1170911" y="45435"/>
                  </a:lnTo>
                  <a:lnTo>
                    <a:pt x="1126339" y="57215"/>
                  </a:lnTo>
                  <a:lnTo>
                    <a:pt x="1082305" y="70280"/>
                  </a:lnTo>
                  <a:lnTo>
                    <a:pt x="1038829" y="84608"/>
                  </a:lnTo>
                  <a:lnTo>
                    <a:pt x="995933" y="100178"/>
                  </a:lnTo>
                  <a:lnTo>
                    <a:pt x="953639" y="116969"/>
                  </a:lnTo>
                  <a:lnTo>
                    <a:pt x="911967" y="134959"/>
                  </a:lnTo>
                  <a:lnTo>
                    <a:pt x="870938" y="154127"/>
                  </a:lnTo>
                  <a:lnTo>
                    <a:pt x="830575" y="174451"/>
                  </a:lnTo>
                  <a:lnTo>
                    <a:pt x="790899" y="195910"/>
                  </a:lnTo>
                  <a:lnTo>
                    <a:pt x="751930" y="218483"/>
                  </a:lnTo>
                  <a:lnTo>
                    <a:pt x="713691" y="242148"/>
                  </a:lnTo>
                  <a:lnTo>
                    <a:pt x="676203" y="266884"/>
                  </a:lnTo>
                  <a:lnTo>
                    <a:pt x="639487" y="292670"/>
                  </a:lnTo>
                  <a:lnTo>
                    <a:pt x="603564" y="319485"/>
                  </a:lnTo>
                  <a:lnTo>
                    <a:pt x="568456" y="347306"/>
                  </a:lnTo>
                  <a:lnTo>
                    <a:pt x="534184" y="376113"/>
                  </a:lnTo>
                  <a:lnTo>
                    <a:pt x="500769" y="405884"/>
                  </a:lnTo>
                  <a:lnTo>
                    <a:pt x="468233" y="436598"/>
                  </a:lnTo>
                  <a:lnTo>
                    <a:pt x="436598" y="468234"/>
                  </a:lnTo>
                  <a:lnTo>
                    <a:pt x="405884" y="500770"/>
                  </a:lnTo>
                  <a:lnTo>
                    <a:pt x="376112" y="534184"/>
                  </a:lnTo>
                  <a:lnTo>
                    <a:pt x="347306" y="568456"/>
                  </a:lnTo>
                  <a:lnTo>
                    <a:pt x="319484" y="603565"/>
                  </a:lnTo>
                  <a:lnTo>
                    <a:pt x="292670" y="639488"/>
                  </a:lnTo>
                  <a:lnTo>
                    <a:pt x="266884" y="676204"/>
                  </a:lnTo>
                  <a:lnTo>
                    <a:pt x="242148" y="713692"/>
                  </a:lnTo>
                  <a:lnTo>
                    <a:pt x="218482" y="751931"/>
                  </a:lnTo>
                  <a:lnTo>
                    <a:pt x="195910" y="790900"/>
                  </a:lnTo>
                  <a:lnTo>
                    <a:pt x="174450" y="830576"/>
                  </a:lnTo>
                  <a:lnTo>
                    <a:pt x="154126" y="870939"/>
                  </a:lnTo>
                  <a:lnTo>
                    <a:pt x="134959" y="911968"/>
                  </a:lnTo>
                  <a:lnTo>
                    <a:pt x="116969" y="953640"/>
                  </a:lnTo>
                  <a:lnTo>
                    <a:pt x="100178" y="995935"/>
                  </a:lnTo>
                  <a:lnTo>
                    <a:pt x="84608" y="1038831"/>
                  </a:lnTo>
                  <a:lnTo>
                    <a:pt x="70280" y="1082306"/>
                  </a:lnTo>
                  <a:lnTo>
                    <a:pt x="57215" y="1126341"/>
                  </a:lnTo>
                  <a:lnTo>
                    <a:pt x="45435" y="1170912"/>
                  </a:lnTo>
                  <a:lnTo>
                    <a:pt x="34960" y="1215999"/>
                  </a:lnTo>
                  <a:lnTo>
                    <a:pt x="25813" y="1261581"/>
                  </a:lnTo>
                  <a:lnTo>
                    <a:pt x="18015" y="1307635"/>
                  </a:lnTo>
                  <a:lnTo>
                    <a:pt x="11586" y="1354142"/>
                  </a:lnTo>
                  <a:lnTo>
                    <a:pt x="6549" y="1401079"/>
                  </a:lnTo>
                  <a:lnTo>
                    <a:pt x="2925" y="1448424"/>
                  </a:lnTo>
                  <a:lnTo>
                    <a:pt x="734" y="1496158"/>
                  </a:lnTo>
                  <a:lnTo>
                    <a:pt x="0" y="1544257"/>
                  </a:lnTo>
                  <a:lnTo>
                    <a:pt x="734" y="1592357"/>
                  </a:lnTo>
                  <a:lnTo>
                    <a:pt x="2925" y="1640090"/>
                  </a:lnTo>
                  <a:lnTo>
                    <a:pt x="6549" y="1687436"/>
                  </a:lnTo>
                  <a:lnTo>
                    <a:pt x="11586" y="1734373"/>
                  </a:lnTo>
                  <a:lnTo>
                    <a:pt x="18015" y="1780879"/>
                  </a:lnTo>
                  <a:lnTo>
                    <a:pt x="25813" y="1826934"/>
                  </a:lnTo>
                  <a:lnTo>
                    <a:pt x="34960" y="1872515"/>
                  </a:lnTo>
                  <a:lnTo>
                    <a:pt x="45435" y="1917603"/>
                  </a:lnTo>
                  <a:lnTo>
                    <a:pt x="57215" y="1962174"/>
                  </a:lnTo>
                  <a:lnTo>
                    <a:pt x="70280" y="2006208"/>
                  </a:lnTo>
                  <a:lnTo>
                    <a:pt x="84608" y="2049684"/>
                  </a:lnTo>
                  <a:lnTo>
                    <a:pt x="100178" y="2092580"/>
                  </a:lnTo>
                  <a:lnTo>
                    <a:pt x="116969" y="2134875"/>
                  </a:lnTo>
                  <a:lnTo>
                    <a:pt x="134959" y="2176547"/>
                  </a:lnTo>
                  <a:lnTo>
                    <a:pt x="154126" y="2217575"/>
                  </a:lnTo>
                  <a:lnTo>
                    <a:pt x="174450" y="2257938"/>
                  </a:lnTo>
                  <a:lnTo>
                    <a:pt x="195910" y="2297615"/>
                  </a:lnTo>
                  <a:lnTo>
                    <a:pt x="218482" y="2336583"/>
                  </a:lnTo>
                  <a:lnTo>
                    <a:pt x="242148" y="2374822"/>
                  </a:lnTo>
                  <a:lnTo>
                    <a:pt x="266884" y="2412311"/>
                  </a:lnTo>
                  <a:lnTo>
                    <a:pt x="292670" y="2449027"/>
                  </a:lnTo>
                  <a:lnTo>
                    <a:pt x="319484" y="2484950"/>
                  </a:lnTo>
                  <a:lnTo>
                    <a:pt x="347306" y="2520058"/>
                  </a:lnTo>
                  <a:lnTo>
                    <a:pt x="376112" y="2554330"/>
                  </a:lnTo>
                  <a:lnTo>
                    <a:pt x="405884" y="2587745"/>
                  </a:lnTo>
                  <a:lnTo>
                    <a:pt x="436598" y="2620281"/>
                  </a:lnTo>
                  <a:lnTo>
                    <a:pt x="468233" y="2651916"/>
                  </a:lnTo>
                  <a:lnTo>
                    <a:pt x="500769" y="2682630"/>
                  </a:lnTo>
                  <a:lnTo>
                    <a:pt x="534184" y="2712402"/>
                  </a:lnTo>
                  <a:lnTo>
                    <a:pt x="568456" y="2741208"/>
                  </a:lnTo>
                  <a:lnTo>
                    <a:pt x="603564" y="2769030"/>
                  </a:lnTo>
                  <a:lnTo>
                    <a:pt x="639487" y="2795844"/>
                  </a:lnTo>
                  <a:lnTo>
                    <a:pt x="676203" y="2821630"/>
                  </a:lnTo>
                  <a:lnTo>
                    <a:pt x="713691" y="2846366"/>
                  </a:lnTo>
                  <a:lnTo>
                    <a:pt x="751930" y="2870032"/>
                  </a:lnTo>
                  <a:lnTo>
                    <a:pt x="790899" y="2892605"/>
                  </a:lnTo>
                  <a:lnTo>
                    <a:pt x="830575" y="2914064"/>
                  </a:lnTo>
                  <a:lnTo>
                    <a:pt x="870938" y="2934388"/>
                  </a:lnTo>
                  <a:lnTo>
                    <a:pt x="911967" y="2953556"/>
                  </a:lnTo>
                  <a:lnTo>
                    <a:pt x="953639" y="2971545"/>
                  </a:lnTo>
                  <a:lnTo>
                    <a:pt x="995933" y="2988336"/>
                  </a:lnTo>
                  <a:lnTo>
                    <a:pt x="1038829" y="3003906"/>
                  </a:lnTo>
                  <a:lnTo>
                    <a:pt x="1082305" y="3018234"/>
                  </a:lnTo>
                  <a:lnTo>
                    <a:pt x="1126339" y="3031299"/>
                  </a:lnTo>
                  <a:lnTo>
                    <a:pt x="1170911" y="3043080"/>
                  </a:lnTo>
                  <a:lnTo>
                    <a:pt x="1215998" y="3053554"/>
                  </a:lnTo>
                  <a:lnTo>
                    <a:pt x="1261580" y="3062701"/>
                  </a:lnTo>
                  <a:lnTo>
                    <a:pt x="1307634" y="3070500"/>
                  </a:lnTo>
                  <a:lnTo>
                    <a:pt x="1354141" y="3076928"/>
                  </a:lnTo>
                  <a:lnTo>
                    <a:pt x="1401077" y="3081966"/>
                  </a:lnTo>
                  <a:lnTo>
                    <a:pt x="1448423" y="3085590"/>
                  </a:lnTo>
                  <a:lnTo>
                    <a:pt x="1496156" y="3087780"/>
                  </a:lnTo>
                  <a:lnTo>
                    <a:pt x="1544256" y="3088515"/>
                  </a:lnTo>
                  <a:lnTo>
                    <a:pt x="1592356" y="3087780"/>
                  </a:lnTo>
                  <a:lnTo>
                    <a:pt x="1640089" y="3085590"/>
                  </a:lnTo>
                  <a:lnTo>
                    <a:pt x="1687435" y="3081966"/>
                  </a:lnTo>
                  <a:lnTo>
                    <a:pt x="1734371" y="3076928"/>
                  </a:lnTo>
                  <a:lnTo>
                    <a:pt x="1780878" y="3070500"/>
                  </a:lnTo>
                  <a:lnTo>
                    <a:pt x="1826932" y="3062701"/>
                  </a:lnTo>
                  <a:lnTo>
                    <a:pt x="1872514" y="3053554"/>
                  </a:lnTo>
                  <a:lnTo>
                    <a:pt x="1917601" y="3043080"/>
                  </a:lnTo>
                  <a:lnTo>
                    <a:pt x="1962173" y="3031299"/>
                  </a:lnTo>
                  <a:lnTo>
                    <a:pt x="2006207" y="3018234"/>
                  </a:lnTo>
                  <a:lnTo>
                    <a:pt x="2049683" y="3003906"/>
                  </a:lnTo>
                  <a:lnTo>
                    <a:pt x="2092579" y="2988336"/>
                  </a:lnTo>
                  <a:lnTo>
                    <a:pt x="2134873" y="2971545"/>
                  </a:lnTo>
                  <a:lnTo>
                    <a:pt x="2176546" y="2953556"/>
                  </a:lnTo>
                  <a:lnTo>
                    <a:pt x="2217574" y="2934388"/>
                  </a:lnTo>
                  <a:lnTo>
                    <a:pt x="2257937" y="2914064"/>
                  </a:lnTo>
                  <a:lnTo>
                    <a:pt x="2297613" y="2892605"/>
                  </a:lnTo>
                  <a:lnTo>
                    <a:pt x="2336582" y="2870032"/>
                  </a:lnTo>
                  <a:lnTo>
                    <a:pt x="2374821" y="2846366"/>
                  </a:lnTo>
                  <a:lnTo>
                    <a:pt x="2412309" y="2821630"/>
                  </a:lnTo>
                  <a:lnTo>
                    <a:pt x="2449026" y="2795844"/>
                  </a:lnTo>
                  <a:lnTo>
                    <a:pt x="2484949" y="2769030"/>
                  </a:lnTo>
                  <a:lnTo>
                    <a:pt x="2520057" y="2741208"/>
                  </a:lnTo>
                  <a:lnTo>
                    <a:pt x="2554329" y="2712402"/>
                  </a:lnTo>
                  <a:lnTo>
                    <a:pt x="2587744" y="2682630"/>
                  </a:lnTo>
                  <a:lnTo>
                    <a:pt x="2620279" y="2651916"/>
                  </a:lnTo>
                  <a:lnTo>
                    <a:pt x="2651915" y="2620281"/>
                  </a:lnTo>
                  <a:lnTo>
                    <a:pt x="2682629" y="2587745"/>
                  </a:lnTo>
                  <a:lnTo>
                    <a:pt x="2712400" y="2554330"/>
                  </a:lnTo>
                  <a:lnTo>
                    <a:pt x="2741207" y="2520058"/>
                  </a:lnTo>
                  <a:lnTo>
                    <a:pt x="2769028" y="2484950"/>
                  </a:lnTo>
                  <a:lnTo>
                    <a:pt x="2795843" y="2449027"/>
                  </a:lnTo>
                  <a:lnTo>
                    <a:pt x="2821629" y="2412311"/>
                  </a:lnTo>
                  <a:lnTo>
                    <a:pt x="2846365" y="2374822"/>
                  </a:lnTo>
                  <a:lnTo>
                    <a:pt x="2870031" y="2336583"/>
                  </a:lnTo>
                  <a:lnTo>
                    <a:pt x="2892603" y="2297615"/>
                  </a:lnTo>
                  <a:lnTo>
                    <a:pt x="2914063" y="2257938"/>
                  </a:lnTo>
                  <a:lnTo>
                    <a:pt x="2934387" y="2217575"/>
                  </a:lnTo>
                  <a:lnTo>
                    <a:pt x="2953554" y="2176547"/>
                  </a:lnTo>
                  <a:lnTo>
                    <a:pt x="2971544" y="2134875"/>
                  </a:lnTo>
                  <a:lnTo>
                    <a:pt x="2988335" y="2092580"/>
                  </a:lnTo>
                  <a:lnTo>
                    <a:pt x="3003905" y="2049684"/>
                  </a:lnTo>
                  <a:lnTo>
                    <a:pt x="3018233" y="2006208"/>
                  </a:lnTo>
                  <a:lnTo>
                    <a:pt x="3031298" y="1962174"/>
                  </a:lnTo>
                  <a:lnTo>
                    <a:pt x="3043079" y="1917603"/>
                  </a:lnTo>
                  <a:lnTo>
                    <a:pt x="3053553" y="1872515"/>
                  </a:lnTo>
                  <a:lnTo>
                    <a:pt x="3062700" y="1826934"/>
                  </a:lnTo>
                  <a:lnTo>
                    <a:pt x="3070499" y="1780879"/>
                  </a:lnTo>
                  <a:lnTo>
                    <a:pt x="3076927" y="1734373"/>
                  </a:lnTo>
                  <a:lnTo>
                    <a:pt x="3081964" y="1687436"/>
                  </a:lnTo>
                  <a:lnTo>
                    <a:pt x="3085589" y="1640090"/>
                  </a:lnTo>
                  <a:lnTo>
                    <a:pt x="3087779" y="1592357"/>
                  </a:lnTo>
                  <a:lnTo>
                    <a:pt x="3088514" y="1544257"/>
                  </a:lnTo>
                  <a:lnTo>
                    <a:pt x="3087779" y="1496158"/>
                  </a:lnTo>
                  <a:lnTo>
                    <a:pt x="3085589" y="1448424"/>
                  </a:lnTo>
                  <a:lnTo>
                    <a:pt x="3081964" y="1401079"/>
                  </a:lnTo>
                  <a:lnTo>
                    <a:pt x="3076927" y="1354142"/>
                  </a:lnTo>
                  <a:lnTo>
                    <a:pt x="3070499" y="1307635"/>
                  </a:lnTo>
                  <a:lnTo>
                    <a:pt x="3062700" y="1261581"/>
                  </a:lnTo>
                  <a:lnTo>
                    <a:pt x="3053553" y="1215999"/>
                  </a:lnTo>
                  <a:lnTo>
                    <a:pt x="3043079" y="1170912"/>
                  </a:lnTo>
                  <a:lnTo>
                    <a:pt x="3031298" y="1126341"/>
                  </a:lnTo>
                  <a:lnTo>
                    <a:pt x="3018233" y="1082306"/>
                  </a:lnTo>
                  <a:lnTo>
                    <a:pt x="3003905" y="1038831"/>
                  </a:lnTo>
                  <a:lnTo>
                    <a:pt x="2988335" y="995935"/>
                  </a:lnTo>
                  <a:lnTo>
                    <a:pt x="2971544" y="953640"/>
                  </a:lnTo>
                  <a:lnTo>
                    <a:pt x="2953554" y="911968"/>
                  </a:lnTo>
                  <a:lnTo>
                    <a:pt x="2934387" y="870939"/>
                  </a:lnTo>
                  <a:lnTo>
                    <a:pt x="2914063" y="830576"/>
                  </a:lnTo>
                  <a:lnTo>
                    <a:pt x="2892603" y="790900"/>
                  </a:lnTo>
                  <a:lnTo>
                    <a:pt x="2870031" y="751931"/>
                  </a:lnTo>
                  <a:lnTo>
                    <a:pt x="2846365" y="713692"/>
                  </a:lnTo>
                  <a:lnTo>
                    <a:pt x="2821629" y="676204"/>
                  </a:lnTo>
                  <a:lnTo>
                    <a:pt x="2795843" y="639488"/>
                  </a:lnTo>
                  <a:lnTo>
                    <a:pt x="2769028" y="603565"/>
                  </a:lnTo>
                  <a:lnTo>
                    <a:pt x="2741207" y="568456"/>
                  </a:lnTo>
                  <a:lnTo>
                    <a:pt x="2712400" y="534184"/>
                  </a:lnTo>
                  <a:lnTo>
                    <a:pt x="2682629" y="500770"/>
                  </a:lnTo>
                  <a:lnTo>
                    <a:pt x="2651915" y="468234"/>
                  </a:lnTo>
                  <a:lnTo>
                    <a:pt x="2620279" y="436598"/>
                  </a:lnTo>
                  <a:lnTo>
                    <a:pt x="2587744" y="405884"/>
                  </a:lnTo>
                  <a:lnTo>
                    <a:pt x="2554329" y="376113"/>
                  </a:lnTo>
                  <a:lnTo>
                    <a:pt x="2520057" y="347306"/>
                  </a:lnTo>
                  <a:lnTo>
                    <a:pt x="2484949" y="319485"/>
                  </a:lnTo>
                  <a:lnTo>
                    <a:pt x="2449026" y="292670"/>
                  </a:lnTo>
                  <a:lnTo>
                    <a:pt x="2412309" y="266884"/>
                  </a:lnTo>
                  <a:lnTo>
                    <a:pt x="2374821" y="242148"/>
                  </a:lnTo>
                  <a:lnTo>
                    <a:pt x="2336582" y="218483"/>
                  </a:lnTo>
                  <a:lnTo>
                    <a:pt x="2297613" y="195910"/>
                  </a:lnTo>
                  <a:lnTo>
                    <a:pt x="2257937" y="174451"/>
                  </a:lnTo>
                  <a:lnTo>
                    <a:pt x="2217574" y="154127"/>
                  </a:lnTo>
                  <a:lnTo>
                    <a:pt x="2176546" y="134959"/>
                  </a:lnTo>
                  <a:lnTo>
                    <a:pt x="2134873" y="116969"/>
                  </a:lnTo>
                  <a:lnTo>
                    <a:pt x="2092579" y="100178"/>
                  </a:lnTo>
                  <a:lnTo>
                    <a:pt x="2049683" y="84608"/>
                  </a:lnTo>
                  <a:lnTo>
                    <a:pt x="2006207" y="70280"/>
                  </a:lnTo>
                  <a:lnTo>
                    <a:pt x="1962173" y="57215"/>
                  </a:lnTo>
                  <a:lnTo>
                    <a:pt x="1917601" y="45435"/>
                  </a:lnTo>
                  <a:lnTo>
                    <a:pt x="1872514" y="34960"/>
                  </a:lnTo>
                  <a:lnTo>
                    <a:pt x="1826932" y="25813"/>
                  </a:lnTo>
                  <a:lnTo>
                    <a:pt x="1780878" y="18015"/>
                  </a:lnTo>
                  <a:lnTo>
                    <a:pt x="1734371" y="11586"/>
                  </a:lnTo>
                  <a:lnTo>
                    <a:pt x="1687435" y="6549"/>
                  </a:lnTo>
                  <a:lnTo>
                    <a:pt x="1640089" y="2925"/>
                  </a:lnTo>
                  <a:lnTo>
                    <a:pt x="1592356" y="734"/>
                  </a:lnTo>
                  <a:lnTo>
                    <a:pt x="1544256" y="0"/>
                  </a:lnTo>
                  <a:close/>
                </a:path>
              </a:pathLst>
            </a:custGeom>
            <a:solidFill>
              <a:srgbClr val="FFFFFF">
                <a:alpha val="74119"/>
              </a:srgbClr>
            </a:solidFill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3938027" y="3810614"/>
              <a:ext cx="1464310" cy="111125"/>
            </a:xfrm>
            <a:custGeom>
              <a:avLst/>
              <a:gdLst/>
              <a:ahLst/>
              <a:cxnLst/>
              <a:rect l="l" t="t" r="r" b="b"/>
              <a:pathLst>
                <a:path w="1464310" h="111125">
                  <a:moveTo>
                    <a:pt x="1426148" y="55328"/>
                  </a:moveTo>
                  <a:lnTo>
                    <a:pt x="1359509" y="94200"/>
                  </a:lnTo>
                  <a:lnTo>
                    <a:pt x="1357974" y="100034"/>
                  </a:lnTo>
                  <a:lnTo>
                    <a:pt x="1363276" y="109120"/>
                  </a:lnTo>
                  <a:lnTo>
                    <a:pt x="1369108" y="110656"/>
                  </a:lnTo>
                  <a:lnTo>
                    <a:pt x="1447628" y="64852"/>
                  </a:lnTo>
                  <a:lnTo>
                    <a:pt x="1445051" y="64852"/>
                  </a:lnTo>
                  <a:lnTo>
                    <a:pt x="1445051" y="63555"/>
                  </a:lnTo>
                  <a:lnTo>
                    <a:pt x="1440253" y="63555"/>
                  </a:lnTo>
                  <a:lnTo>
                    <a:pt x="1426148" y="55328"/>
                  </a:lnTo>
                  <a:close/>
                </a:path>
                <a:path w="1464310" h="111125">
                  <a:moveTo>
                    <a:pt x="1409819" y="45802"/>
                  </a:moveTo>
                  <a:lnTo>
                    <a:pt x="0" y="45802"/>
                  </a:lnTo>
                  <a:lnTo>
                    <a:pt x="0" y="64852"/>
                  </a:lnTo>
                  <a:lnTo>
                    <a:pt x="1409821" y="64852"/>
                  </a:lnTo>
                  <a:lnTo>
                    <a:pt x="1426148" y="55328"/>
                  </a:lnTo>
                  <a:lnTo>
                    <a:pt x="1409819" y="45802"/>
                  </a:lnTo>
                  <a:close/>
                </a:path>
                <a:path w="1464310" h="111125">
                  <a:moveTo>
                    <a:pt x="1447628" y="45802"/>
                  </a:moveTo>
                  <a:lnTo>
                    <a:pt x="1445051" y="45802"/>
                  </a:lnTo>
                  <a:lnTo>
                    <a:pt x="1445051" y="64852"/>
                  </a:lnTo>
                  <a:lnTo>
                    <a:pt x="1447628" y="64852"/>
                  </a:lnTo>
                  <a:lnTo>
                    <a:pt x="1463956" y="55327"/>
                  </a:lnTo>
                  <a:lnTo>
                    <a:pt x="1447628" y="45802"/>
                  </a:lnTo>
                  <a:close/>
                </a:path>
                <a:path w="1464310" h="111125">
                  <a:moveTo>
                    <a:pt x="1440253" y="47100"/>
                  </a:moveTo>
                  <a:lnTo>
                    <a:pt x="1426148" y="55328"/>
                  </a:lnTo>
                  <a:lnTo>
                    <a:pt x="1440253" y="63555"/>
                  </a:lnTo>
                  <a:lnTo>
                    <a:pt x="1440253" y="47100"/>
                  </a:lnTo>
                  <a:close/>
                </a:path>
                <a:path w="1464310" h="111125">
                  <a:moveTo>
                    <a:pt x="1445051" y="47100"/>
                  </a:moveTo>
                  <a:lnTo>
                    <a:pt x="1440253" y="47100"/>
                  </a:lnTo>
                  <a:lnTo>
                    <a:pt x="1440253" y="63555"/>
                  </a:lnTo>
                  <a:lnTo>
                    <a:pt x="1445051" y="63555"/>
                  </a:lnTo>
                  <a:lnTo>
                    <a:pt x="1445051" y="47100"/>
                  </a:lnTo>
                  <a:close/>
                </a:path>
                <a:path w="1464310" h="111125">
                  <a:moveTo>
                    <a:pt x="1369108" y="0"/>
                  </a:moveTo>
                  <a:lnTo>
                    <a:pt x="1363276" y="1534"/>
                  </a:lnTo>
                  <a:lnTo>
                    <a:pt x="1357974" y="10622"/>
                  </a:lnTo>
                  <a:lnTo>
                    <a:pt x="1359509" y="16455"/>
                  </a:lnTo>
                  <a:lnTo>
                    <a:pt x="1426150" y="55327"/>
                  </a:lnTo>
                  <a:lnTo>
                    <a:pt x="1440253" y="47100"/>
                  </a:lnTo>
                  <a:lnTo>
                    <a:pt x="1445051" y="47100"/>
                  </a:lnTo>
                  <a:lnTo>
                    <a:pt x="1445051" y="45802"/>
                  </a:lnTo>
                  <a:lnTo>
                    <a:pt x="1447628" y="45802"/>
                  </a:lnTo>
                  <a:lnTo>
                    <a:pt x="1369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369886" y="3257804"/>
            <a:ext cx="150812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4620">
              <a:spcBef>
                <a:spcPts val="100"/>
              </a:spcBef>
            </a:pPr>
            <a:r>
              <a:rPr sz="3000" kern="0" spc="-145" dirty="0">
                <a:solidFill>
                  <a:sysClr val="windowText" lastClr="000000"/>
                </a:solidFill>
                <a:latin typeface="Georgia"/>
                <a:cs typeface="Georgia"/>
              </a:rPr>
              <a:t>Why</a:t>
            </a:r>
            <a:r>
              <a:rPr sz="3000" kern="0" spc="-1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3000" kern="0" spc="-145" dirty="0">
                <a:solidFill>
                  <a:sysClr val="windowText" lastClr="000000"/>
                </a:solidFill>
                <a:latin typeface="Georgia"/>
                <a:cs typeface="Georgia"/>
              </a:rPr>
              <a:t>do </a:t>
            </a:r>
            <a:r>
              <a:rPr sz="3000" kern="0" spc="-14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3000" kern="0" spc="-240" dirty="0">
                <a:solidFill>
                  <a:sysClr val="windowText" lastClr="000000"/>
                </a:solidFill>
                <a:latin typeface="Georgia"/>
                <a:cs typeface="Georgia"/>
              </a:rPr>
              <a:t>k</a:t>
            </a:r>
            <a:r>
              <a:rPr sz="3000" kern="0" spc="-100" dirty="0">
                <a:solidFill>
                  <a:sysClr val="windowText" lastClr="000000"/>
                </a:solidFill>
                <a:latin typeface="Georgia"/>
                <a:cs typeface="Georgia"/>
              </a:rPr>
              <a:t>i</a:t>
            </a:r>
            <a:r>
              <a:rPr sz="3000" kern="0" spc="-200" dirty="0">
                <a:solidFill>
                  <a:sysClr val="windowText" lastClr="000000"/>
                </a:solidFill>
                <a:latin typeface="Georgia"/>
                <a:cs typeface="Georgia"/>
              </a:rPr>
              <a:t>d</a:t>
            </a:r>
            <a:r>
              <a:rPr sz="3000" kern="0" spc="-300" dirty="0">
                <a:solidFill>
                  <a:sysClr val="windowText" lastClr="000000"/>
                </a:solidFill>
                <a:latin typeface="Georgia"/>
                <a:cs typeface="Georgia"/>
              </a:rPr>
              <a:t>s</a:t>
            </a:r>
            <a:r>
              <a:rPr sz="3000" kern="0" spc="2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3000" kern="0" spc="-160" dirty="0">
                <a:solidFill>
                  <a:sysClr val="windowText" lastClr="000000"/>
                </a:solidFill>
                <a:latin typeface="Georgia"/>
                <a:cs typeface="Georgia"/>
              </a:rPr>
              <a:t>p</a:t>
            </a:r>
            <a:r>
              <a:rPr sz="3000" kern="0" spc="-135" dirty="0">
                <a:solidFill>
                  <a:sysClr val="windowText" lastClr="000000"/>
                </a:solidFill>
                <a:latin typeface="Georgia"/>
                <a:cs typeface="Georgia"/>
              </a:rPr>
              <a:t>la</a:t>
            </a:r>
            <a:r>
              <a:rPr sz="3000" kern="0" spc="-110" dirty="0">
                <a:solidFill>
                  <a:sysClr val="windowText" lastClr="000000"/>
                </a:solidFill>
                <a:latin typeface="Georgia"/>
                <a:cs typeface="Georgia"/>
              </a:rPr>
              <a:t>y</a:t>
            </a:r>
            <a:r>
              <a:rPr sz="3000" kern="0" spc="-250" dirty="0">
                <a:solidFill>
                  <a:sysClr val="windowText" lastClr="000000"/>
                </a:solidFill>
                <a:latin typeface="Georgia"/>
                <a:cs typeface="Georgia"/>
              </a:rPr>
              <a:t>?</a:t>
            </a:r>
            <a:endParaRPr sz="3000" kern="0">
              <a:solidFill>
                <a:sysClr val="windowText" lastClr="000000"/>
              </a:solidFill>
              <a:latin typeface="Georgia"/>
              <a:cs typeface="Georg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36969" y="3576829"/>
            <a:ext cx="1384935" cy="4797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3995" marR="5080" indent="-201930">
              <a:lnSpc>
                <a:spcPct val="112900"/>
              </a:lnSpc>
              <a:spcBef>
                <a:spcPts val="100"/>
              </a:spcBef>
            </a:pPr>
            <a:r>
              <a:rPr sz="1400" b="1" kern="0" spc="-5" dirty="0">
                <a:solidFill>
                  <a:srgbClr val="FFFFFF"/>
                </a:solidFill>
                <a:latin typeface="Arial"/>
                <a:cs typeface="Arial"/>
              </a:rPr>
              <a:t>How</a:t>
            </a:r>
            <a:r>
              <a:rPr sz="1400" b="1" kern="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kern="0" spc="-5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1400" b="1" kern="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kern="0" spc="-5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1400" b="1" kern="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kern="0" spc="-5" dirty="0">
                <a:solidFill>
                  <a:srgbClr val="FFFFFF"/>
                </a:solidFill>
                <a:latin typeface="Arial"/>
                <a:cs typeface="Arial"/>
              </a:rPr>
              <a:t>sell </a:t>
            </a:r>
            <a:r>
              <a:rPr sz="1400" b="1" kern="0" spc="-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kern="0" dirty="0">
                <a:solidFill>
                  <a:srgbClr val="FFFFFF"/>
                </a:solidFill>
                <a:latin typeface="Arial"/>
                <a:cs typeface="Arial"/>
              </a:rPr>
              <a:t>more</a:t>
            </a:r>
            <a:r>
              <a:rPr sz="1400" b="1" kern="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kern="0" spc="-5" dirty="0">
                <a:solidFill>
                  <a:srgbClr val="FFFFFF"/>
                </a:solidFill>
                <a:latin typeface="Arial"/>
                <a:cs typeface="Arial"/>
              </a:rPr>
              <a:t>toys?</a:t>
            </a:r>
            <a:endParaRPr sz="14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109528" y="2285491"/>
            <a:ext cx="15830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kern="0" spc="-5" dirty="0">
                <a:solidFill>
                  <a:srgbClr val="FFFFFF"/>
                </a:solidFill>
                <a:latin typeface="Arial"/>
                <a:cs typeface="Arial"/>
              </a:rPr>
              <a:t>BUSINESS</a:t>
            </a:r>
            <a:r>
              <a:rPr sz="1200" kern="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kern="0" spc="-5" dirty="0">
                <a:solidFill>
                  <a:srgbClr val="FFFFFF"/>
                </a:solidFill>
                <a:latin typeface="Arial"/>
                <a:cs typeface="Arial"/>
              </a:rPr>
              <a:t>PROBLEM</a:t>
            </a:r>
            <a:endParaRPr sz="12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570524" y="1928876"/>
            <a:ext cx="113474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kern="0" spc="-5" dirty="0">
                <a:solidFill>
                  <a:srgbClr val="FFFFFF"/>
                </a:solidFill>
                <a:latin typeface="Arial"/>
                <a:cs typeface="Arial"/>
              </a:rPr>
              <a:t>PHENOMENON</a:t>
            </a:r>
            <a:endParaRPr sz="12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410190" y="6598412"/>
            <a:ext cx="101600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kern="0" spc="40" dirty="0">
                <a:solidFill>
                  <a:srgbClr val="FFFFFF"/>
                </a:solidFill>
                <a:latin typeface="Georgia"/>
                <a:cs typeface="Georgia"/>
              </a:rPr>
              <a:t>11</a:t>
            </a:r>
            <a:endParaRPr sz="600" kern="0">
              <a:solidFill>
                <a:sysClr val="windowText" lastClr="000000"/>
              </a:solidFill>
              <a:latin typeface="Georgia"/>
              <a:cs typeface="Georgi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65249" y="238251"/>
            <a:ext cx="905256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9038590" algn="l"/>
              </a:tabLst>
            </a:pPr>
            <a:r>
              <a:rPr sz="1000" b="1" kern="0" spc="-5" dirty="0">
                <a:solidFill>
                  <a:srgbClr val="FFFFFF"/>
                </a:solidFill>
                <a:latin typeface="Arial"/>
                <a:cs typeface="Arial"/>
              </a:rPr>
              <a:t>CASE:</a:t>
            </a:r>
            <a:r>
              <a:rPr sz="1000" b="1" kern="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kern="0" spc="-5" dirty="0">
                <a:solidFill>
                  <a:srgbClr val="FFFFFF"/>
                </a:solidFill>
                <a:latin typeface="Arial"/>
                <a:cs typeface="Arial"/>
              </a:rPr>
              <a:t>LEGO  </a:t>
            </a:r>
            <a:r>
              <a:rPr sz="1000" b="1" kern="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u="sng" kern="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	</a:t>
            </a:r>
            <a:endParaRPr sz="10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30570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98620" y="426211"/>
            <a:ext cx="10880758" cy="3337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384" marR="5080">
              <a:lnSpc>
                <a:spcPct val="112999"/>
              </a:lnSpc>
              <a:spcBef>
                <a:spcPts val="100"/>
              </a:spcBef>
            </a:pPr>
            <a:r>
              <a:rPr spc="30" dirty="0"/>
              <a:t>Contrary</a:t>
            </a:r>
            <a:r>
              <a:rPr spc="5" dirty="0"/>
              <a:t> </a:t>
            </a:r>
            <a:r>
              <a:rPr spc="10" dirty="0"/>
              <a:t>to</a:t>
            </a:r>
            <a:r>
              <a:rPr spc="15" dirty="0"/>
              <a:t> </a:t>
            </a:r>
            <a:r>
              <a:rPr spc="10" dirty="0"/>
              <a:t>internal </a:t>
            </a:r>
            <a:r>
              <a:rPr spc="-15" dirty="0"/>
              <a:t>assumptions,</a:t>
            </a:r>
            <a:r>
              <a:rPr spc="15" dirty="0"/>
              <a:t> </a:t>
            </a:r>
            <a:r>
              <a:rPr dirty="0"/>
              <a:t>children</a:t>
            </a:r>
            <a:r>
              <a:rPr spc="15" dirty="0"/>
              <a:t> </a:t>
            </a:r>
            <a:r>
              <a:rPr spc="-20" dirty="0"/>
              <a:t>were</a:t>
            </a:r>
            <a:r>
              <a:rPr spc="15" dirty="0"/>
              <a:t> </a:t>
            </a:r>
            <a:r>
              <a:rPr spc="-15" dirty="0"/>
              <a:t>craving</a:t>
            </a:r>
            <a:r>
              <a:rPr spc="15" dirty="0"/>
              <a:t> </a:t>
            </a:r>
            <a:r>
              <a:rPr spc="-5" dirty="0"/>
              <a:t>mastery,</a:t>
            </a:r>
            <a:r>
              <a:rPr spc="15" dirty="0"/>
              <a:t> </a:t>
            </a:r>
            <a:r>
              <a:rPr spc="-15" dirty="0"/>
              <a:t>challenge,</a:t>
            </a:r>
            <a:r>
              <a:rPr spc="15" dirty="0"/>
              <a:t> </a:t>
            </a:r>
            <a:r>
              <a:rPr spc="45" dirty="0"/>
              <a:t>and </a:t>
            </a:r>
            <a:r>
              <a:rPr spc="-484" dirty="0"/>
              <a:t> </a:t>
            </a:r>
            <a:r>
              <a:rPr spc="10" dirty="0"/>
              <a:t>hierarchy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673352" y="2258567"/>
            <a:ext cx="2822575" cy="2649220"/>
            <a:chOff x="530351" y="2258567"/>
            <a:chExt cx="2822575" cy="26492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0351" y="2258567"/>
              <a:ext cx="2822448" cy="264871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24584" y="2776727"/>
              <a:ext cx="1310640" cy="524256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93152" y="2258568"/>
            <a:ext cx="2822448" cy="2648711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421578" y="1581403"/>
            <a:ext cx="74758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922270" algn="l"/>
                <a:tab pos="5923280" algn="l"/>
              </a:tabLst>
            </a:pPr>
            <a:r>
              <a:rPr sz="3600" i="1" kern="0" spc="-484" dirty="0">
                <a:solidFill>
                  <a:sysClr val="windowText" lastClr="000000"/>
                </a:solidFill>
                <a:latin typeface="Georgia"/>
                <a:cs typeface="Georgia"/>
              </a:rPr>
              <a:t>Mastery	</a:t>
            </a:r>
            <a:r>
              <a:rPr sz="3600" i="1" kern="0" spc="-465" dirty="0">
                <a:solidFill>
                  <a:sysClr val="windowText" lastClr="000000"/>
                </a:solidFill>
                <a:latin typeface="Georgia"/>
                <a:cs typeface="Georgia"/>
              </a:rPr>
              <a:t>Challenge	</a:t>
            </a:r>
            <a:r>
              <a:rPr sz="3600" i="1" kern="0" spc="-520" dirty="0">
                <a:solidFill>
                  <a:sysClr val="windowText" lastClr="000000"/>
                </a:solidFill>
                <a:latin typeface="Georgia"/>
                <a:cs typeface="Georgia"/>
              </a:rPr>
              <a:t>Hierarchy</a:t>
            </a:r>
            <a:endParaRPr sz="3600" kern="0">
              <a:solidFill>
                <a:sysClr val="windowText" lastClr="000000"/>
              </a:solidFill>
              <a:latin typeface="Georgia"/>
              <a:cs typeface="Georg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83781" y="5090667"/>
            <a:ext cx="2741295" cy="7543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99400"/>
              </a:lnSpc>
              <a:spcBef>
                <a:spcPts val="110"/>
              </a:spcBef>
            </a:pPr>
            <a:r>
              <a:rPr sz="1600" kern="0" spc="-185" dirty="0">
                <a:solidFill>
                  <a:sysClr val="windowText" lastClr="000000"/>
                </a:solidFill>
                <a:latin typeface="Georgia"/>
                <a:cs typeface="Georgia"/>
              </a:rPr>
              <a:t>W</a:t>
            </a:r>
            <a:r>
              <a:rPr sz="1600" kern="0" spc="-75" dirty="0">
                <a:solidFill>
                  <a:sysClr val="windowText" lastClr="000000"/>
                </a:solidFill>
                <a:latin typeface="Georgia"/>
                <a:cs typeface="Georgia"/>
              </a:rPr>
              <a:t>e</a:t>
            </a:r>
            <a:r>
              <a:rPr sz="1600" kern="0" spc="1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600" kern="0" spc="-160" dirty="0">
                <a:solidFill>
                  <a:sysClr val="windowText" lastClr="000000"/>
                </a:solidFill>
                <a:latin typeface="Georgia"/>
                <a:cs typeface="Georgia"/>
              </a:rPr>
              <a:t>s</a:t>
            </a:r>
            <a:r>
              <a:rPr sz="1600" kern="0" spc="-80" dirty="0">
                <a:solidFill>
                  <a:sysClr val="windowText" lastClr="000000"/>
                </a:solidFill>
                <a:latin typeface="Georgia"/>
                <a:cs typeface="Georgia"/>
              </a:rPr>
              <a:t>a</a:t>
            </a:r>
            <a:r>
              <a:rPr sz="1600" kern="0" spc="-100" dirty="0">
                <a:solidFill>
                  <a:sysClr val="windowText" lastClr="000000"/>
                </a:solidFill>
                <a:latin typeface="Georgia"/>
                <a:cs typeface="Georgia"/>
              </a:rPr>
              <a:t>w</a:t>
            </a:r>
            <a:r>
              <a:rPr sz="1600" kern="0" spc="1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600" kern="0" spc="-60" dirty="0">
                <a:solidFill>
                  <a:sysClr val="windowText" lastClr="000000"/>
                </a:solidFill>
                <a:latin typeface="Georgia"/>
                <a:cs typeface="Georgia"/>
              </a:rPr>
              <a:t>c</a:t>
            </a:r>
            <a:r>
              <a:rPr sz="1600" kern="0" spc="-90" dirty="0">
                <a:solidFill>
                  <a:sysClr val="windowText" lastClr="000000"/>
                </a:solidFill>
                <a:latin typeface="Georgia"/>
                <a:cs typeface="Georgia"/>
              </a:rPr>
              <a:t>h</a:t>
            </a:r>
            <a:r>
              <a:rPr sz="1600" kern="0" spc="-75" dirty="0">
                <a:solidFill>
                  <a:sysClr val="windowText" lastClr="000000"/>
                </a:solidFill>
                <a:latin typeface="Georgia"/>
                <a:cs typeface="Georgia"/>
              </a:rPr>
              <a:t>il</a:t>
            </a:r>
            <a:r>
              <a:rPr sz="1600" kern="0" spc="-90" dirty="0">
                <a:solidFill>
                  <a:sysClr val="windowText" lastClr="000000"/>
                </a:solidFill>
                <a:latin typeface="Georgia"/>
                <a:cs typeface="Georgia"/>
              </a:rPr>
              <a:t>dr</a:t>
            </a:r>
            <a:r>
              <a:rPr sz="1600" kern="0" spc="-75" dirty="0">
                <a:solidFill>
                  <a:sysClr val="windowText" lastClr="000000"/>
                </a:solidFill>
                <a:latin typeface="Georgia"/>
                <a:cs typeface="Georgia"/>
              </a:rPr>
              <a:t>e</a:t>
            </a:r>
            <a:r>
              <a:rPr sz="1600" kern="0" spc="-100" dirty="0">
                <a:solidFill>
                  <a:sysClr val="windowText" lastClr="000000"/>
                </a:solidFill>
                <a:latin typeface="Georgia"/>
                <a:cs typeface="Georgia"/>
              </a:rPr>
              <a:t>n</a:t>
            </a:r>
            <a:r>
              <a:rPr sz="1600" kern="0" spc="1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600" kern="0" spc="-100" dirty="0">
                <a:solidFill>
                  <a:sysClr val="windowText" lastClr="000000"/>
                </a:solidFill>
                <a:latin typeface="Georgia"/>
                <a:cs typeface="Georgia"/>
              </a:rPr>
              <a:t>w</a:t>
            </a:r>
            <a:r>
              <a:rPr sz="1600" kern="0" spc="-60" dirty="0">
                <a:solidFill>
                  <a:sysClr val="windowText" lastClr="000000"/>
                </a:solidFill>
                <a:latin typeface="Georgia"/>
                <a:cs typeface="Georgia"/>
              </a:rPr>
              <a:t>a</a:t>
            </a:r>
            <a:r>
              <a:rPr sz="1600" kern="0" spc="-100" dirty="0">
                <a:solidFill>
                  <a:sysClr val="windowText" lastClr="000000"/>
                </a:solidFill>
                <a:latin typeface="Georgia"/>
                <a:cs typeface="Georgia"/>
              </a:rPr>
              <a:t>n</a:t>
            </a:r>
            <a:r>
              <a:rPr sz="1600" kern="0" spc="-95" dirty="0">
                <a:solidFill>
                  <a:sysClr val="windowText" lastClr="000000"/>
                </a:solidFill>
                <a:latin typeface="Georgia"/>
                <a:cs typeface="Georgia"/>
              </a:rPr>
              <a:t>t</a:t>
            </a:r>
            <a:r>
              <a:rPr sz="1600" kern="0" spc="-85" dirty="0">
                <a:solidFill>
                  <a:sysClr val="windowText" lastClr="000000"/>
                </a:solidFill>
                <a:latin typeface="Georgia"/>
                <a:cs typeface="Georgia"/>
              </a:rPr>
              <a:t>in</a:t>
            </a:r>
            <a:r>
              <a:rPr sz="1600" kern="0" spc="-65" dirty="0">
                <a:solidFill>
                  <a:sysClr val="windowText" lastClr="000000"/>
                </a:solidFill>
                <a:latin typeface="Georgia"/>
                <a:cs typeface="Georgia"/>
              </a:rPr>
              <a:t>g</a:t>
            </a:r>
            <a:r>
              <a:rPr sz="1600" kern="0" spc="1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600" kern="0" spc="-95" dirty="0">
                <a:solidFill>
                  <a:sysClr val="windowText" lastClr="000000"/>
                </a:solidFill>
                <a:latin typeface="Georgia"/>
                <a:cs typeface="Georgia"/>
              </a:rPr>
              <a:t>t</a:t>
            </a:r>
            <a:r>
              <a:rPr sz="1600" kern="0" spc="-65" dirty="0">
                <a:solidFill>
                  <a:sysClr val="windowText" lastClr="000000"/>
                </a:solidFill>
                <a:latin typeface="Georgia"/>
                <a:cs typeface="Georgia"/>
              </a:rPr>
              <a:t>o</a:t>
            </a:r>
            <a:r>
              <a:rPr sz="1600" kern="0" spc="1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600" kern="0" spc="-95" dirty="0">
                <a:solidFill>
                  <a:sysClr val="windowText" lastClr="000000"/>
                </a:solidFill>
                <a:latin typeface="Georgia"/>
                <a:cs typeface="Georgia"/>
              </a:rPr>
              <a:t>b</a:t>
            </a:r>
            <a:r>
              <a:rPr sz="1600" kern="0" spc="-90" dirty="0">
                <a:solidFill>
                  <a:sysClr val="windowText" lastClr="000000"/>
                </a:solidFill>
                <a:latin typeface="Georgia"/>
                <a:cs typeface="Georgia"/>
              </a:rPr>
              <a:t>u</a:t>
            </a:r>
            <a:r>
              <a:rPr sz="1600" kern="0" spc="-75" dirty="0">
                <a:solidFill>
                  <a:sysClr val="windowText" lastClr="000000"/>
                </a:solidFill>
                <a:latin typeface="Georgia"/>
                <a:cs typeface="Georgia"/>
              </a:rPr>
              <a:t>il</a:t>
            </a:r>
            <a:r>
              <a:rPr sz="1600" kern="0" spc="-55" dirty="0">
                <a:solidFill>
                  <a:sysClr val="windowText" lastClr="000000"/>
                </a:solidFill>
                <a:latin typeface="Georgia"/>
                <a:cs typeface="Georgia"/>
              </a:rPr>
              <a:t>d  </a:t>
            </a:r>
            <a:r>
              <a:rPr sz="1600" kern="0" spc="-160" dirty="0">
                <a:solidFill>
                  <a:sysClr val="windowText" lastClr="000000"/>
                </a:solidFill>
                <a:latin typeface="Georgia"/>
                <a:cs typeface="Georgia"/>
              </a:rPr>
              <a:t>s</a:t>
            </a:r>
            <a:r>
              <a:rPr sz="1600" kern="0" spc="-125" dirty="0">
                <a:solidFill>
                  <a:sysClr val="windowText" lastClr="000000"/>
                </a:solidFill>
                <a:latin typeface="Georgia"/>
                <a:cs typeface="Georgia"/>
              </a:rPr>
              <a:t>k</a:t>
            </a:r>
            <a:r>
              <a:rPr sz="1600" kern="0" spc="-75" dirty="0">
                <a:solidFill>
                  <a:sysClr val="windowText" lastClr="000000"/>
                </a:solidFill>
                <a:latin typeface="Georgia"/>
                <a:cs typeface="Georgia"/>
              </a:rPr>
              <a:t>ill</a:t>
            </a:r>
            <a:r>
              <a:rPr sz="1600" kern="0" spc="-190" dirty="0">
                <a:solidFill>
                  <a:sysClr val="windowText" lastClr="000000"/>
                </a:solidFill>
                <a:latin typeface="Georgia"/>
                <a:cs typeface="Georgia"/>
              </a:rPr>
              <a:t>s</a:t>
            </a:r>
            <a:r>
              <a:rPr sz="1600" kern="0" spc="-35" dirty="0">
                <a:solidFill>
                  <a:sysClr val="windowText" lastClr="000000"/>
                </a:solidFill>
                <a:latin typeface="Georgia"/>
                <a:cs typeface="Georgia"/>
              </a:rPr>
              <a:t>,</a:t>
            </a:r>
            <a:r>
              <a:rPr sz="1600" kern="0" spc="1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600" kern="0" spc="-114" dirty="0">
                <a:solidFill>
                  <a:sysClr val="windowText" lastClr="000000"/>
                </a:solidFill>
                <a:latin typeface="Georgia"/>
                <a:cs typeface="Georgia"/>
              </a:rPr>
              <a:t>w</a:t>
            </a:r>
            <a:r>
              <a:rPr sz="1600" kern="0" spc="-80" dirty="0">
                <a:solidFill>
                  <a:sysClr val="windowText" lastClr="000000"/>
                </a:solidFill>
                <a:latin typeface="Georgia"/>
                <a:cs typeface="Georgia"/>
              </a:rPr>
              <a:t>o</a:t>
            </a:r>
            <a:r>
              <a:rPr sz="1600" kern="0" spc="-90" dirty="0">
                <a:solidFill>
                  <a:sysClr val="windowText" lastClr="000000"/>
                </a:solidFill>
                <a:latin typeface="Georgia"/>
                <a:cs typeface="Georgia"/>
              </a:rPr>
              <a:t>r</a:t>
            </a:r>
            <a:r>
              <a:rPr sz="1600" kern="0" spc="-125" dirty="0">
                <a:solidFill>
                  <a:sysClr val="windowText" lastClr="000000"/>
                </a:solidFill>
                <a:latin typeface="Georgia"/>
                <a:cs typeface="Georgia"/>
              </a:rPr>
              <a:t>k</a:t>
            </a:r>
            <a:r>
              <a:rPr sz="1600" kern="0" spc="-85" dirty="0">
                <a:solidFill>
                  <a:sysClr val="windowText" lastClr="000000"/>
                </a:solidFill>
                <a:latin typeface="Georgia"/>
                <a:cs typeface="Georgia"/>
              </a:rPr>
              <a:t>in</a:t>
            </a:r>
            <a:r>
              <a:rPr sz="1600" kern="0" spc="-65" dirty="0">
                <a:solidFill>
                  <a:sysClr val="windowText" lastClr="000000"/>
                </a:solidFill>
                <a:latin typeface="Georgia"/>
                <a:cs typeface="Georgia"/>
              </a:rPr>
              <a:t>g</a:t>
            </a:r>
            <a:r>
              <a:rPr sz="1600" kern="0" spc="1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600" kern="0" spc="-65" dirty="0">
                <a:solidFill>
                  <a:sysClr val="windowText" lastClr="000000"/>
                </a:solidFill>
                <a:latin typeface="Georgia"/>
                <a:cs typeface="Georgia"/>
              </a:rPr>
              <a:t>goa</a:t>
            </a:r>
            <a:r>
              <a:rPr sz="1600" kern="0" spc="-75" dirty="0">
                <a:solidFill>
                  <a:sysClr val="windowText" lastClr="000000"/>
                </a:solidFill>
                <a:latin typeface="Georgia"/>
                <a:cs typeface="Georgia"/>
              </a:rPr>
              <a:t>l</a:t>
            </a:r>
            <a:r>
              <a:rPr sz="1600" kern="0" spc="-100" dirty="0">
                <a:solidFill>
                  <a:sysClr val="windowText" lastClr="000000"/>
                </a:solidFill>
                <a:latin typeface="Georgia"/>
                <a:cs typeface="Georgia"/>
              </a:rPr>
              <a:t>-</a:t>
            </a:r>
            <a:r>
              <a:rPr sz="1600" kern="0" spc="-130" dirty="0">
                <a:solidFill>
                  <a:sysClr val="windowText" lastClr="000000"/>
                </a:solidFill>
                <a:latin typeface="Georgia"/>
                <a:cs typeface="Georgia"/>
              </a:rPr>
              <a:t>m</a:t>
            </a:r>
            <a:r>
              <a:rPr sz="1600" kern="0" spc="-85" dirty="0">
                <a:solidFill>
                  <a:sysClr val="windowText" lastClr="000000"/>
                </a:solidFill>
                <a:latin typeface="Georgia"/>
                <a:cs typeface="Georgia"/>
              </a:rPr>
              <a:t>in</a:t>
            </a:r>
            <a:r>
              <a:rPr sz="1600" kern="0" spc="-90" dirty="0">
                <a:solidFill>
                  <a:sysClr val="windowText" lastClr="000000"/>
                </a:solidFill>
                <a:latin typeface="Georgia"/>
                <a:cs typeface="Georgia"/>
              </a:rPr>
              <a:t>d</a:t>
            </a:r>
            <a:r>
              <a:rPr sz="1600" kern="0" spc="-75" dirty="0">
                <a:solidFill>
                  <a:sysClr val="windowText" lastClr="000000"/>
                </a:solidFill>
                <a:latin typeface="Georgia"/>
                <a:cs typeface="Georgia"/>
              </a:rPr>
              <a:t>e</a:t>
            </a:r>
            <a:r>
              <a:rPr sz="1600" kern="0" spc="-90" dirty="0">
                <a:solidFill>
                  <a:sysClr val="windowText" lastClr="000000"/>
                </a:solidFill>
                <a:latin typeface="Georgia"/>
                <a:cs typeface="Georgia"/>
              </a:rPr>
              <a:t>d</a:t>
            </a:r>
            <a:r>
              <a:rPr sz="1600" kern="0" spc="-75" dirty="0">
                <a:solidFill>
                  <a:sysClr val="windowText" lastClr="000000"/>
                </a:solidFill>
                <a:latin typeface="Georgia"/>
                <a:cs typeface="Georgia"/>
              </a:rPr>
              <a:t>l</a:t>
            </a:r>
            <a:r>
              <a:rPr sz="1600" kern="0" spc="-40" dirty="0">
                <a:solidFill>
                  <a:sysClr val="windowText" lastClr="000000"/>
                </a:solidFill>
                <a:latin typeface="Georgia"/>
                <a:cs typeface="Georgia"/>
              </a:rPr>
              <a:t>y  </a:t>
            </a:r>
            <a:r>
              <a:rPr sz="1600" kern="0" spc="-95" dirty="0">
                <a:solidFill>
                  <a:sysClr val="windowText" lastClr="000000"/>
                </a:solidFill>
                <a:latin typeface="Georgia"/>
                <a:cs typeface="Georgia"/>
              </a:rPr>
              <a:t>towards</a:t>
            </a:r>
            <a:r>
              <a:rPr sz="1600" kern="0" spc="1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600" kern="0" spc="-80" dirty="0">
                <a:solidFill>
                  <a:sysClr val="windowText" lastClr="000000"/>
                </a:solidFill>
                <a:latin typeface="Georgia"/>
                <a:cs typeface="Georgia"/>
              </a:rPr>
              <a:t>their</a:t>
            </a:r>
            <a:r>
              <a:rPr sz="1600" kern="0" spc="1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600" kern="0" spc="-95" dirty="0">
                <a:solidFill>
                  <a:sysClr val="windowText" lastClr="000000"/>
                </a:solidFill>
                <a:latin typeface="Georgia"/>
                <a:cs typeface="Georgia"/>
              </a:rPr>
              <a:t>own</a:t>
            </a:r>
            <a:r>
              <a:rPr sz="1600" kern="0" spc="1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600" kern="0" spc="-90" dirty="0">
                <a:solidFill>
                  <a:sysClr val="windowText" lastClr="000000"/>
                </a:solidFill>
                <a:latin typeface="Georgia"/>
                <a:cs typeface="Georgia"/>
              </a:rPr>
              <a:t>ambitions.</a:t>
            </a:r>
            <a:endParaRPr sz="1600" kern="0">
              <a:solidFill>
                <a:sysClr val="windowText" lastClr="000000"/>
              </a:solidFill>
              <a:latin typeface="Georgia"/>
              <a:cs typeface="Georg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50585" y="5090667"/>
            <a:ext cx="2749550" cy="7543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99400"/>
              </a:lnSpc>
              <a:spcBef>
                <a:spcPts val="110"/>
              </a:spcBef>
            </a:pPr>
            <a:r>
              <a:rPr sz="1600" kern="0" spc="-185" dirty="0">
                <a:solidFill>
                  <a:sysClr val="windowText" lastClr="000000"/>
                </a:solidFill>
                <a:latin typeface="Georgia"/>
                <a:cs typeface="Georgia"/>
              </a:rPr>
              <a:t>W</a:t>
            </a:r>
            <a:r>
              <a:rPr sz="1600" kern="0" spc="-75" dirty="0">
                <a:solidFill>
                  <a:sysClr val="windowText" lastClr="000000"/>
                </a:solidFill>
                <a:latin typeface="Georgia"/>
                <a:cs typeface="Georgia"/>
              </a:rPr>
              <a:t>e</a:t>
            </a:r>
            <a:r>
              <a:rPr sz="1600" kern="0" spc="1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600" kern="0" spc="-160" dirty="0">
                <a:solidFill>
                  <a:sysClr val="windowText" lastClr="000000"/>
                </a:solidFill>
                <a:latin typeface="Georgia"/>
                <a:cs typeface="Georgia"/>
              </a:rPr>
              <a:t>s</a:t>
            </a:r>
            <a:r>
              <a:rPr sz="1600" kern="0" spc="-80" dirty="0">
                <a:solidFill>
                  <a:sysClr val="windowText" lastClr="000000"/>
                </a:solidFill>
                <a:latin typeface="Georgia"/>
                <a:cs typeface="Georgia"/>
              </a:rPr>
              <a:t>a</a:t>
            </a:r>
            <a:r>
              <a:rPr sz="1600" kern="0" spc="-100" dirty="0">
                <a:solidFill>
                  <a:sysClr val="windowText" lastClr="000000"/>
                </a:solidFill>
                <a:latin typeface="Georgia"/>
                <a:cs typeface="Georgia"/>
              </a:rPr>
              <a:t>w</a:t>
            </a:r>
            <a:r>
              <a:rPr sz="1600" kern="0" spc="1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600" kern="0" spc="-60" dirty="0">
                <a:solidFill>
                  <a:sysClr val="windowText" lastClr="000000"/>
                </a:solidFill>
                <a:latin typeface="Georgia"/>
                <a:cs typeface="Georgia"/>
              </a:rPr>
              <a:t>c</a:t>
            </a:r>
            <a:r>
              <a:rPr sz="1600" kern="0" spc="-90" dirty="0">
                <a:solidFill>
                  <a:sysClr val="windowText" lastClr="000000"/>
                </a:solidFill>
                <a:latin typeface="Georgia"/>
                <a:cs typeface="Georgia"/>
              </a:rPr>
              <a:t>h</a:t>
            </a:r>
            <a:r>
              <a:rPr sz="1600" kern="0" spc="-75" dirty="0">
                <a:solidFill>
                  <a:sysClr val="windowText" lastClr="000000"/>
                </a:solidFill>
                <a:latin typeface="Georgia"/>
                <a:cs typeface="Georgia"/>
              </a:rPr>
              <a:t>il</a:t>
            </a:r>
            <a:r>
              <a:rPr sz="1600" kern="0" spc="-90" dirty="0">
                <a:solidFill>
                  <a:sysClr val="windowText" lastClr="000000"/>
                </a:solidFill>
                <a:latin typeface="Georgia"/>
                <a:cs typeface="Georgia"/>
              </a:rPr>
              <a:t>dr</a:t>
            </a:r>
            <a:r>
              <a:rPr sz="1600" kern="0" spc="-75" dirty="0">
                <a:solidFill>
                  <a:sysClr val="windowText" lastClr="000000"/>
                </a:solidFill>
                <a:latin typeface="Georgia"/>
                <a:cs typeface="Georgia"/>
              </a:rPr>
              <a:t>e</a:t>
            </a:r>
            <a:r>
              <a:rPr sz="1600" kern="0" spc="-100" dirty="0">
                <a:solidFill>
                  <a:sysClr val="windowText" lastClr="000000"/>
                </a:solidFill>
                <a:latin typeface="Georgia"/>
                <a:cs typeface="Georgia"/>
              </a:rPr>
              <a:t>n</a:t>
            </a:r>
            <a:r>
              <a:rPr sz="1600" kern="0" spc="1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600" kern="0" spc="-95" dirty="0">
                <a:solidFill>
                  <a:sysClr val="windowText" lastClr="000000"/>
                </a:solidFill>
                <a:latin typeface="Georgia"/>
                <a:cs typeface="Georgia"/>
              </a:rPr>
              <a:t>t</a:t>
            </a:r>
            <a:r>
              <a:rPr sz="1600" kern="0" spc="-90" dirty="0">
                <a:solidFill>
                  <a:sysClr val="windowText" lastClr="000000"/>
                </a:solidFill>
                <a:latin typeface="Georgia"/>
                <a:cs typeface="Georgia"/>
              </a:rPr>
              <a:t>h</a:t>
            </a:r>
            <a:r>
              <a:rPr sz="1600" kern="0" spc="-75" dirty="0">
                <a:solidFill>
                  <a:sysClr val="windowText" lastClr="000000"/>
                </a:solidFill>
                <a:latin typeface="Georgia"/>
                <a:cs typeface="Georgia"/>
              </a:rPr>
              <a:t>r</a:t>
            </a:r>
            <a:r>
              <a:rPr sz="1600" kern="0" spc="-65" dirty="0">
                <a:solidFill>
                  <a:sysClr val="windowText" lastClr="000000"/>
                </a:solidFill>
                <a:latin typeface="Georgia"/>
                <a:cs typeface="Georgia"/>
              </a:rPr>
              <a:t>iv</a:t>
            </a:r>
            <a:r>
              <a:rPr sz="1600" kern="0" spc="-85" dirty="0">
                <a:solidFill>
                  <a:sysClr val="windowText" lastClr="000000"/>
                </a:solidFill>
                <a:latin typeface="Georgia"/>
                <a:cs typeface="Georgia"/>
              </a:rPr>
              <a:t>in</a:t>
            </a:r>
            <a:r>
              <a:rPr sz="1600" kern="0" spc="-65" dirty="0">
                <a:solidFill>
                  <a:sysClr val="windowText" lastClr="000000"/>
                </a:solidFill>
                <a:latin typeface="Georgia"/>
                <a:cs typeface="Georgia"/>
              </a:rPr>
              <a:t>g</a:t>
            </a:r>
            <a:r>
              <a:rPr sz="1600" kern="0" spc="1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600" kern="0" spc="-95" dirty="0">
                <a:solidFill>
                  <a:sysClr val="windowText" lastClr="000000"/>
                </a:solidFill>
                <a:latin typeface="Georgia"/>
                <a:cs typeface="Georgia"/>
              </a:rPr>
              <a:t>t</a:t>
            </a:r>
            <a:r>
              <a:rPr sz="1600" kern="0" spc="-85" dirty="0">
                <a:solidFill>
                  <a:sysClr val="windowText" lastClr="000000"/>
                </a:solidFill>
                <a:latin typeface="Georgia"/>
                <a:cs typeface="Georgia"/>
              </a:rPr>
              <a:t>h</a:t>
            </a:r>
            <a:r>
              <a:rPr sz="1600" kern="0" spc="-105" dirty="0">
                <a:solidFill>
                  <a:sysClr val="windowText" lastClr="000000"/>
                </a:solidFill>
                <a:latin typeface="Georgia"/>
                <a:cs typeface="Georgia"/>
              </a:rPr>
              <a:t>r</a:t>
            </a:r>
            <a:r>
              <a:rPr sz="1600" kern="0" spc="-75" dirty="0">
                <a:solidFill>
                  <a:sysClr val="windowText" lastClr="000000"/>
                </a:solidFill>
                <a:latin typeface="Georgia"/>
                <a:cs typeface="Georgia"/>
              </a:rPr>
              <a:t>ou</a:t>
            </a:r>
            <a:r>
              <a:rPr sz="1600" kern="0" spc="-65" dirty="0">
                <a:solidFill>
                  <a:sysClr val="windowText" lastClr="000000"/>
                </a:solidFill>
                <a:latin typeface="Georgia"/>
                <a:cs typeface="Georgia"/>
              </a:rPr>
              <a:t>g</a:t>
            </a:r>
            <a:r>
              <a:rPr sz="1600" kern="0" spc="-50" dirty="0">
                <a:solidFill>
                  <a:sysClr val="windowText" lastClr="000000"/>
                </a:solidFill>
                <a:latin typeface="Georgia"/>
                <a:cs typeface="Georgia"/>
              </a:rPr>
              <a:t>h  </a:t>
            </a:r>
            <a:r>
              <a:rPr sz="1600" kern="0" spc="-75" dirty="0">
                <a:solidFill>
                  <a:sysClr val="windowText" lastClr="000000"/>
                </a:solidFill>
                <a:latin typeface="Georgia"/>
                <a:cs typeface="Georgia"/>
              </a:rPr>
              <a:t>challenge, </a:t>
            </a:r>
            <a:r>
              <a:rPr sz="1600" kern="0" spc="-85" dirty="0">
                <a:solidFill>
                  <a:sysClr val="windowText" lastClr="000000"/>
                </a:solidFill>
                <a:latin typeface="Georgia"/>
                <a:cs typeface="Georgia"/>
              </a:rPr>
              <a:t>taking</a:t>
            </a:r>
            <a:r>
              <a:rPr sz="1600" kern="0" spc="-80" dirty="0">
                <a:solidFill>
                  <a:sysClr val="windowText" lastClr="000000"/>
                </a:solidFill>
                <a:latin typeface="Georgia"/>
                <a:cs typeface="Georgia"/>
              </a:rPr>
              <a:t> creative </a:t>
            </a:r>
            <a:r>
              <a:rPr sz="1600" kern="0" spc="-90" dirty="0">
                <a:solidFill>
                  <a:sysClr val="windowText" lastClr="000000"/>
                </a:solidFill>
                <a:latin typeface="Georgia"/>
                <a:cs typeface="Georgia"/>
              </a:rPr>
              <a:t>leaps </a:t>
            </a:r>
            <a:r>
              <a:rPr sz="1600" kern="0" spc="-85" dirty="0">
                <a:solidFill>
                  <a:sysClr val="windowText" lastClr="000000"/>
                </a:solidFill>
                <a:latin typeface="Georgia"/>
                <a:cs typeface="Georgia"/>
              </a:rPr>
              <a:t> and</a:t>
            </a:r>
            <a:r>
              <a:rPr sz="1600" kern="0" spc="1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600" kern="0" spc="-95" dirty="0">
                <a:solidFill>
                  <a:sysClr val="windowText" lastClr="000000"/>
                </a:solidFill>
                <a:latin typeface="Georgia"/>
                <a:cs typeface="Georgia"/>
              </a:rPr>
              <a:t>pushing</a:t>
            </a:r>
            <a:r>
              <a:rPr sz="1600" kern="0" spc="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600" kern="0" spc="-80" dirty="0">
                <a:solidFill>
                  <a:sysClr val="windowText" lastClr="000000"/>
                </a:solidFill>
                <a:latin typeface="Georgia"/>
                <a:cs typeface="Georgia"/>
              </a:rPr>
              <a:t>their</a:t>
            </a:r>
            <a:r>
              <a:rPr sz="1600" kern="0" spc="1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600" kern="0" spc="-95" dirty="0">
                <a:solidFill>
                  <a:sysClr val="windowText" lastClr="000000"/>
                </a:solidFill>
                <a:latin typeface="Georgia"/>
                <a:cs typeface="Georgia"/>
              </a:rPr>
              <a:t>own</a:t>
            </a:r>
            <a:r>
              <a:rPr sz="1600" kern="0" spc="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600" kern="0" spc="-80" dirty="0">
                <a:solidFill>
                  <a:sysClr val="windowText" lastClr="000000"/>
                </a:solidFill>
                <a:latin typeface="Georgia"/>
                <a:cs typeface="Georgia"/>
              </a:rPr>
              <a:t>abilities.</a:t>
            </a:r>
            <a:endParaRPr sz="1600" kern="0">
              <a:solidFill>
                <a:sysClr val="windowText" lastClr="000000"/>
              </a:solidFill>
              <a:latin typeface="Georgia"/>
              <a:cs typeface="Georg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655878" y="5090668"/>
            <a:ext cx="2454275" cy="12477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95"/>
              </a:spcBef>
            </a:pPr>
            <a:r>
              <a:rPr sz="1600" kern="0" spc="-185" dirty="0">
                <a:solidFill>
                  <a:sysClr val="windowText" lastClr="000000"/>
                </a:solidFill>
                <a:latin typeface="Georgia"/>
                <a:cs typeface="Georgia"/>
              </a:rPr>
              <a:t>W</a:t>
            </a:r>
            <a:r>
              <a:rPr sz="1600" kern="0" spc="-75" dirty="0">
                <a:solidFill>
                  <a:sysClr val="windowText" lastClr="000000"/>
                </a:solidFill>
                <a:latin typeface="Georgia"/>
                <a:cs typeface="Georgia"/>
              </a:rPr>
              <a:t>e</a:t>
            </a:r>
            <a:r>
              <a:rPr sz="1600" kern="0" spc="1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600" kern="0" spc="-160" dirty="0">
                <a:solidFill>
                  <a:sysClr val="windowText" lastClr="000000"/>
                </a:solidFill>
                <a:latin typeface="Georgia"/>
                <a:cs typeface="Georgia"/>
              </a:rPr>
              <a:t>s</a:t>
            </a:r>
            <a:r>
              <a:rPr sz="1600" kern="0" spc="-80" dirty="0">
                <a:solidFill>
                  <a:sysClr val="windowText" lastClr="000000"/>
                </a:solidFill>
                <a:latin typeface="Georgia"/>
                <a:cs typeface="Georgia"/>
              </a:rPr>
              <a:t>a</a:t>
            </a:r>
            <a:r>
              <a:rPr sz="1600" kern="0" spc="-100" dirty="0">
                <a:solidFill>
                  <a:sysClr val="windowText" lastClr="000000"/>
                </a:solidFill>
                <a:latin typeface="Georgia"/>
                <a:cs typeface="Georgia"/>
              </a:rPr>
              <a:t>w</a:t>
            </a:r>
            <a:r>
              <a:rPr sz="1600" kern="0" spc="1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600" kern="0" spc="-60" dirty="0">
                <a:solidFill>
                  <a:sysClr val="windowText" lastClr="000000"/>
                </a:solidFill>
                <a:latin typeface="Georgia"/>
                <a:cs typeface="Georgia"/>
              </a:rPr>
              <a:t>c</a:t>
            </a:r>
            <a:r>
              <a:rPr sz="1600" kern="0" spc="-90" dirty="0">
                <a:solidFill>
                  <a:sysClr val="windowText" lastClr="000000"/>
                </a:solidFill>
                <a:latin typeface="Georgia"/>
                <a:cs typeface="Georgia"/>
              </a:rPr>
              <a:t>h</a:t>
            </a:r>
            <a:r>
              <a:rPr sz="1600" kern="0" spc="-75" dirty="0">
                <a:solidFill>
                  <a:sysClr val="windowText" lastClr="000000"/>
                </a:solidFill>
                <a:latin typeface="Georgia"/>
                <a:cs typeface="Georgia"/>
              </a:rPr>
              <a:t>il</a:t>
            </a:r>
            <a:r>
              <a:rPr sz="1600" kern="0" spc="-90" dirty="0">
                <a:solidFill>
                  <a:sysClr val="windowText" lastClr="000000"/>
                </a:solidFill>
                <a:latin typeface="Georgia"/>
                <a:cs typeface="Georgia"/>
              </a:rPr>
              <a:t>dr</a:t>
            </a:r>
            <a:r>
              <a:rPr sz="1600" kern="0" spc="-75" dirty="0">
                <a:solidFill>
                  <a:sysClr val="windowText" lastClr="000000"/>
                </a:solidFill>
                <a:latin typeface="Georgia"/>
                <a:cs typeface="Georgia"/>
              </a:rPr>
              <a:t>e</a:t>
            </a:r>
            <a:r>
              <a:rPr sz="1600" kern="0" spc="-100" dirty="0">
                <a:solidFill>
                  <a:sysClr val="windowText" lastClr="000000"/>
                </a:solidFill>
                <a:latin typeface="Georgia"/>
                <a:cs typeface="Georgia"/>
              </a:rPr>
              <a:t>n</a:t>
            </a:r>
            <a:r>
              <a:rPr sz="1600" kern="0" spc="1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600" kern="0" spc="-45" dirty="0">
                <a:solidFill>
                  <a:sysClr val="windowText" lastClr="000000"/>
                </a:solidFill>
                <a:latin typeface="Georgia"/>
                <a:cs typeface="Georgia"/>
              </a:rPr>
              <a:t>c</a:t>
            </a:r>
            <a:r>
              <a:rPr sz="1600" kern="0" spc="-80" dirty="0">
                <a:solidFill>
                  <a:sysClr val="windowText" lastClr="000000"/>
                </a:solidFill>
                <a:latin typeface="Georgia"/>
                <a:cs typeface="Georgia"/>
              </a:rPr>
              <a:t>on</a:t>
            </a:r>
            <a:r>
              <a:rPr sz="1600" kern="0" spc="-160" dirty="0">
                <a:solidFill>
                  <a:sysClr val="windowText" lastClr="000000"/>
                </a:solidFill>
                <a:latin typeface="Georgia"/>
                <a:cs typeface="Georgia"/>
              </a:rPr>
              <a:t>s</a:t>
            </a:r>
            <a:r>
              <a:rPr sz="1600" kern="0" spc="-95" dirty="0">
                <a:solidFill>
                  <a:sysClr val="windowText" lastClr="000000"/>
                </a:solidFill>
                <a:latin typeface="Georgia"/>
                <a:cs typeface="Georgia"/>
              </a:rPr>
              <a:t>t</a:t>
            </a:r>
            <a:r>
              <a:rPr sz="1600" kern="0" spc="-60" dirty="0">
                <a:solidFill>
                  <a:sysClr val="windowText" lastClr="000000"/>
                </a:solidFill>
                <a:latin typeface="Georgia"/>
                <a:cs typeface="Georgia"/>
              </a:rPr>
              <a:t>a</a:t>
            </a:r>
            <a:r>
              <a:rPr sz="1600" kern="0" spc="-100" dirty="0">
                <a:solidFill>
                  <a:sysClr val="windowText" lastClr="000000"/>
                </a:solidFill>
                <a:latin typeface="Georgia"/>
                <a:cs typeface="Georgia"/>
              </a:rPr>
              <a:t>n</a:t>
            </a:r>
            <a:r>
              <a:rPr sz="1600" kern="0" spc="-95" dirty="0">
                <a:solidFill>
                  <a:sysClr val="windowText" lastClr="000000"/>
                </a:solidFill>
                <a:latin typeface="Georgia"/>
                <a:cs typeface="Georgia"/>
              </a:rPr>
              <a:t>t</a:t>
            </a:r>
            <a:r>
              <a:rPr sz="1600" kern="0" spc="-75" dirty="0">
                <a:solidFill>
                  <a:sysClr val="windowText" lastClr="000000"/>
                </a:solidFill>
                <a:latin typeface="Georgia"/>
                <a:cs typeface="Georgia"/>
              </a:rPr>
              <a:t>l</a:t>
            </a:r>
            <a:r>
              <a:rPr sz="1600" kern="0" spc="-40" dirty="0">
                <a:solidFill>
                  <a:sysClr val="windowText" lastClr="000000"/>
                </a:solidFill>
                <a:latin typeface="Georgia"/>
                <a:cs typeface="Georgia"/>
              </a:rPr>
              <a:t>y  </a:t>
            </a:r>
            <a:r>
              <a:rPr sz="1600" kern="0" spc="-75" dirty="0">
                <a:solidFill>
                  <a:sysClr val="windowText" lastClr="000000"/>
                </a:solidFill>
                <a:latin typeface="Georgia"/>
                <a:cs typeface="Georgia"/>
              </a:rPr>
              <a:t>comparing </a:t>
            </a:r>
            <a:r>
              <a:rPr sz="1600" kern="0" spc="-100" dirty="0">
                <a:solidFill>
                  <a:sysClr val="windowText" lastClr="000000"/>
                </a:solidFill>
                <a:latin typeface="Georgia"/>
                <a:cs typeface="Georgia"/>
              </a:rPr>
              <a:t>themselves,</a:t>
            </a:r>
            <a:r>
              <a:rPr sz="1600" kern="0" spc="-9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600" kern="0" spc="-80" dirty="0">
                <a:solidFill>
                  <a:sysClr val="windowText" lastClr="000000"/>
                </a:solidFill>
                <a:latin typeface="Georgia"/>
                <a:cs typeface="Georgia"/>
              </a:rPr>
              <a:t>to </a:t>
            </a:r>
            <a:r>
              <a:rPr sz="1600" kern="0" spc="-7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600" kern="0" spc="-85" dirty="0">
                <a:solidFill>
                  <a:sysClr val="windowText" lastClr="000000"/>
                </a:solidFill>
                <a:latin typeface="Georgia"/>
                <a:cs typeface="Georgia"/>
              </a:rPr>
              <a:t>understand,</a:t>
            </a:r>
            <a:r>
              <a:rPr sz="1600" kern="0" spc="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600" kern="0" spc="-60" dirty="0">
                <a:solidFill>
                  <a:sysClr val="windowText" lastClr="000000"/>
                </a:solidFill>
                <a:latin typeface="Georgia"/>
                <a:cs typeface="Georgia"/>
              </a:rPr>
              <a:t>a</a:t>
            </a:r>
            <a:r>
              <a:rPr sz="1600" kern="0" spc="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600" kern="0" spc="-100" dirty="0">
                <a:solidFill>
                  <a:sysClr val="windowText" lastClr="000000"/>
                </a:solidFill>
                <a:latin typeface="Georgia"/>
                <a:cs typeface="Georgia"/>
              </a:rPr>
              <a:t>key</a:t>
            </a:r>
            <a:r>
              <a:rPr sz="1600" kern="0" spc="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600" kern="0" spc="-75" dirty="0">
                <a:solidFill>
                  <a:sysClr val="windowText" lastClr="000000"/>
                </a:solidFill>
                <a:latin typeface="Georgia"/>
                <a:cs typeface="Georgia"/>
              </a:rPr>
              <a:t>part</a:t>
            </a:r>
            <a:r>
              <a:rPr sz="1600" kern="0" spc="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600" kern="0" spc="-75" dirty="0">
                <a:solidFill>
                  <a:sysClr val="windowText" lastClr="000000"/>
                </a:solidFill>
                <a:latin typeface="Georgia"/>
                <a:cs typeface="Georgia"/>
              </a:rPr>
              <a:t>of </a:t>
            </a:r>
            <a:r>
              <a:rPr sz="1600" kern="0" spc="-70" dirty="0">
                <a:solidFill>
                  <a:sysClr val="windowText" lastClr="000000"/>
                </a:solidFill>
                <a:latin typeface="Georgia"/>
                <a:cs typeface="Georgia"/>
              </a:rPr>
              <a:t> learning </a:t>
            </a:r>
            <a:r>
              <a:rPr sz="1600" kern="0" spc="-90" dirty="0">
                <a:solidFill>
                  <a:sysClr val="windowText" lastClr="000000"/>
                </a:solidFill>
                <a:latin typeface="Georgia"/>
                <a:cs typeface="Georgia"/>
              </a:rPr>
              <a:t>how</a:t>
            </a:r>
            <a:r>
              <a:rPr sz="1600" kern="0" spc="-8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600" kern="0" spc="-80" dirty="0">
                <a:solidFill>
                  <a:sysClr val="windowText" lastClr="000000"/>
                </a:solidFill>
                <a:latin typeface="Georgia"/>
                <a:cs typeface="Georgia"/>
              </a:rPr>
              <a:t>social hierarchy </a:t>
            </a:r>
            <a:r>
              <a:rPr sz="1600" kern="0" spc="-37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600" kern="0" spc="-85" dirty="0">
                <a:solidFill>
                  <a:sysClr val="windowText" lastClr="000000"/>
                </a:solidFill>
                <a:latin typeface="Georgia"/>
                <a:cs typeface="Georgia"/>
              </a:rPr>
              <a:t>and</a:t>
            </a:r>
            <a:r>
              <a:rPr sz="1600" kern="0" spc="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600" kern="0" spc="-95" dirty="0">
                <a:solidFill>
                  <a:sysClr val="windowText" lastClr="000000"/>
                </a:solidFill>
                <a:latin typeface="Georgia"/>
                <a:cs typeface="Georgia"/>
              </a:rPr>
              <a:t>norms</a:t>
            </a:r>
            <a:r>
              <a:rPr sz="1600" kern="0" spc="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600" kern="0" spc="-100" dirty="0">
                <a:solidFill>
                  <a:sysClr val="windowText" lastClr="000000"/>
                </a:solidFill>
                <a:latin typeface="Georgia"/>
                <a:cs typeface="Georgia"/>
              </a:rPr>
              <a:t>work</a:t>
            </a:r>
            <a:r>
              <a:rPr sz="1600" kern="0" spc="1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600" kern="0" spc="-85" dirty="0">
                <a:solidFill>
                  <a:sysClr val="windowText" lastClr="000000"/>
                </a:solidFill>
                <a:latin typeface="Georgia"/>
                <a:cs typeface="Georgia"/>
              </a:rPr>
              <a:t>through</a:t>
            </a:r>
            <a:r>
              <a:rPr sz="1600" kern="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600" kern="0" spc="-75" dirty="0">
                <a:solidFill>
                  <a:sysClr val="windowText" lastClr="000000"/>
                </a:solidFill>
                <a:latin typeface="Georgia"/>
                <a:cs typeface="Georgia"/>
              </a:rPr>
              <a:t>play</a:t>
            </a:r>
            <a:endParaRPr sz="1600" kern="0">
              <a:solidFill>
                <a:sysClr val="windowText" lastClr="000000"/>
              </a:solidFill>
              <a:latin typeface="Georgia"/>
              <a:cs typeface="Georgi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45152" y="2258568"/>
            <a:ext cx="2865120" cy="2648711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682411" y="67564"/>
            <a:ext cx="349885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kern="0" spc="-10" dirty="0">
                <a:solidFill>
                  <a:sysClr val="windowText" lastClr="000000"/>
                </a:solidFill>
                <a:latin typeface="Georgia"/>
                <a:cs typeface="Georgia"/>
              </a:rPr>
              <a:t>HARNESSING</a:t>
            </a:r>
            <a:r>
              <a:rPr sz="1000" kern="0" spc="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000" kern="0" spc="10" dirty="0">
                <a:solidFill>
                  <a:sysClr val="windowText" lastClr="000000"/>
                </a:solidFill>
                <a:latin typeface="Georgia"/>
                <a:cs typeface="Georgia"/>
              </a:rPr>
              <a:t>THE</a:t>
            </a:r>
            <a:r>
              <a:rPr sz="1000" kern="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000" kern="0" spc="15" dirty="0">
                <a:solidFill>
                  <a:sysClr val="windowText" lastClr="000000"/>
                </a:solidFill>
                <a:latin typeface="Georgia"/>
                <a:cs typeface="Georgia"/>
              </a:rPr>
              <a:t>SOCIAL</a:t>
            </a:r>
            <a:r>
              <a:rPr sz="1000" kern="0" spc="-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000" kern="0" dirty="0">
                <a:solidFill>
                  <a:sysClr val="windowText" lastClr="000000"/>
                </a:solidFill>
                <a:latin typeface="Georgia"/>
                <a:cs typeface="Georgia"/>
              </a:rPr>
              <a:t>SCIENCES</a:t>
            </a:r>
            <a:r>
              <a:rPr sz="1000" kern="0" spc="-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000" kern="0" spc="15" dirty="0">
                <a:solidFill>
                  <a:sysClr val="windowText" lastClr="000000"/>
                </a:solidFill>
                <a:latin typeface="Georgia"/>
                <a:cs typeface="Georgia"/>
              </a:rPr>
              <a:t>FOR</a:t>
            </a:r>
            <a:r>
              <a:rPr sz="1000" kern="0" spc="-5" dirty="0">
                <a:solidFill>
                  <a:sysClr val="windowText" lastClr="000000"/>
                </a:solidFill>
                <a:latin typeface="Georgia"/>
                <a:cs typeface="Georgia"/>
              </a:rPr>
              <a:t> PERSPECTIVE</a:t>
            </a:r>
            <a:endParaRPr sz="1000" kern="0">
              <a:solidFill>
                <a:sysClr val="windowText" lastClr="000000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191592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43000" y="0"/>
            <a:ext cx="9906000" cy="6858000"/>
            <a:chOff x="0" y="0"/>
            <a:chExt cx="9906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77" y="0"/>
              <a:ext cx="9869445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9906000" cy="6858000"/>
            </a:xfrm>
            <a:custGeom>
              <a:avLst/>
              <a:gdLst/>
              <a:ahLst/>
              <a:cxnLst/>
              <a:rect l="l" t="t" r="r" b="b"/>
              <a:pathLst>
                <a:path w="9906000" h="6858000">
                  <a:moveTo>
                    <a:pt x="99060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9906000" y="6858000"/>
                  </a:lnTo>
                  <a:lnTo>
                    <a:pt x="9906000" y="0"/>
                  </a:lnTo>
                  <a:close/>
                </a:path>
              </a:pathLst>
            </a:custGeom>
            <a:solidFill>
              <a:srgbClr val="005B7F">
                <a:alpha val="45098"/>
              </a:srgbClr>
            </a:solidFill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012533" y="2027935"/>
            <a:ext cx="4140835" cy="2997200"/>
          </a:xfrm>
          <a:prstGeom prst="rect">
            <a:avLst/>
          </a:prstGeom>
        </p:spPr>
        <p:txBody>
          <a:bodyPr vert="horz" wrap="square" lIns="0" tIns="233680" rIns="0" bIns="0" rtlCol="0">
            <a:spAutoFit/>
          </a:bodyPr>
          <a:lstStyle/>
          <a:p>
            <a:pPr marL="12700" marR="5080" indent="24765" algn="just">
              <a:lnSpc>
                <a:spcPts val="7200"/>
              </a:lnSpc>
              <a:spcBef>
                <a:spcPts val="1840"/>
              </a:spcBef>
            </a:pPr>
            <a:r>
              <a:rPr sz="7500" spc="-420" dirty="0">
                <a:solidFill>
                  <a:srgbClr val="FFFFFF"/>
                </a:solidFill>
                <a:latin typeface="Georgia"/>
                <a:cs typeface="Georgia"/>
              </a:rPr>
              <a:t>Inspire </a:t>
            </a:r>
            <a:r>
              <a:rPr sz="7500" spc="-380" dirty="0">
                <a:solidFill>
                  <a:srgbClr val="FFFFFF"/>
                </a:solidFill>
                <a:latin typeface="Georgia"/>
                <a:cs typeface="Georgia"/>
              </a:rPr>
              <a:t>the </a:t>
            </a:r>
            <a:r>
              <a:rPr sz="7500" spc="-179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7500" spc="-409" dirty="0">
                <a:solidFill>
                  <a:srgbClr val="FFFFFF"/>
                </a:solidFill>
                <a:latin typeface="Georgia"/>
                <a:cs typeface="Georgia"/>
              </a:rPr>
              <a:t>builders </a:t>
            </a:r>
            <a:r>
              <a:rPr sz="7500" spc="-350" dirty="0">
                <a:solidFill>
                  <a:srgbClr val="FFFFFF"/>
                </a:solidFill>
                <a:latin typeface="Georgia"/>
                <a:cs typeface="Georgia"/>
              </a:rPr>
              <a:t>of </a:t>
            </a:r>
            <a:r>
              <a:rPr sz="7500" spc="-179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7500" spc="-395" dirty="0">
                <a:solidFill>
                  <a:srgbClr val="FFFFFF"/>
                </a:solidFill>
                <a:latin typeface="Georgia"/>
                <a:cs typeface="Georgia"/>
              </a:rPr>
              <a:t>tomorrow</a:t>
            </a:r>
            <a:endParaRPr sz="750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410190" y="6598412"/>
            <a:ext cx="101600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kern="0" spc="5" dirty="0">
                <a:solidFill>
                  <a:srgbClr val="FFFFFF"/>
                </a:solidFill>
                <a:latin typeface="Georgia"/>
                <a:cs typeface="Georgia"/>
              </a:rPr>
              <a:t>13</a:t>
            </a:r>
            <a:endParaRPr sz="600" kern="0">
              <a:solidFill>
                <a:sysClr val="windowText" lastClr="000000"/>
              </a:solidFill>
              <a:latin typeface="Georgia"/>
              <a:cs typeface="Georg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65250" y="238251"/>
            <a:ext cx="303339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kern="0" spc="-5" dirty="0">
                <a:solidFill>
                  <a:srgbClr val="FFFFFF"/>
                </a:solidFill>
                <a:latin typeface="Arial"/>
                <a:cs typeface="Arial"/>
              </a:rPr>
              <a:t>GET</a:t>
            </a:r>
            <a:r>
              <a:rPr sz="1000" kern="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kern="0" spc="-5" dirty="0">
                <a:solidFill>
                  <a:srgbClr val="FFFFFF"/>
                </a:solidFill>
                <a:latin typeface="Arial"/>
                <a:cs typeface="Arial"/>
              </a:rPr>
              <a:t>STRATEGY</a:t>
            </a:r>
            <a:r>
              <a:rPr sz="1000" kern="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kern="0" spc="-5" dirty="0">
                <a:solidFill>
                  <a:srgbClr val="FFFFFF"/>
                </a:solidFill>
                <a:latin typeface="Arial"/>
                <a:cs typeface="Arial"/>
              </a:rPr>
              <a:t>AND COMMUNICATION</a:t>
            </a:r>
            <a:r>
              <a:rPr sz="1000" kern="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kern="0" spc="-5" dirty="0">
                <a:solidFill>
                  <a:srgbClr val="FFFFFF"/>
                </a:solidFill>
                <a:latin typeface="Arial"/>
                <a:cs typeface="Arial"/>
              </a:rPr>
              <a:t>ALIGNED</a:t>
            </a:r>
            <a:endParaRPr sz="10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2270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51291" y="2340355"/>
            <a:ext cx="137477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kern="0" spc="-5" dirty="0">
                <a:solidFill>
                  <a:sysClr val="windowText" lastClr="000000"/>
                </a:solidFill>
                <a:latin typeface="Arial"/>
                <a:cs typeface="Arial"/>
              </a:rPr>
              <a:t>CODE</a:t>
            </a:r>
            <a:r>
              <a:rPr sz="1200" b="1" kern="0" spc="-3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WITH</a:t>
            </a:r>
            <a:r>
              <a:rPr sz="1200" b="1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kern="0" spc="-5" dirty="0">
                <a:solidFill>
                  <a:sysClr val="windowText" lastClr="000000"/>
                </a:solidFill>
                <a:latin typeface="Arial"/>
                <a:cs typeface="Arial"/>
              </a:rPr>
              <a:t>LEGO</a:t>
            </a:r>
            <a:endParaRPr sz="12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14876" y="4244340"/>
            <a:ext cx="276288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i="1" kern="0" spc="-5" dirty="0">
                <a:solidFill>
                  <a:sysClr val="windowText" lastClr="000000"/>
                </a:solidFill>
                <a:latin typeface="Arial"/>
                <a:cs typeface="Arial"/>
              </a:rPr>
              <a:t>“Inspiring</a:t>
            </a:r>
            <a:r>
              <a:rPr sz="1400" i="1" kern="0" spc="-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400" i="1" kern="0" spc="-5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14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400" i="1" kern="0" spc="-5" dirty="0">
                <a:solidFill>
                  <a:sysClr val="windowText" lastClr="000000"/>
                </a:solidFill>
                <a:latin typeface="Arial"/>
                <a:cs typeface="Arial"/>
              </a:rPr>
              <a:t>builders</a:t>
            </a:r>
            <a:r>
              <a:rPr sz="14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400" i="1" kern="0" spc="-5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1400" i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400" i="1" kern="0" spc="-5" dirty="0">
                <a:solidFill>
                  <a:sysClr val="windowText" lastClr="000000"/>
                </a:solidFill>
                <a:latin typeface="Arial"/>
                <a:cs typeface="Arial"/>
              </a:rPr>
              <a:t>tomorrow”</a:t>
            </a:r>
            <a:endParaRPr sz="14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89051" y="3213642"/>
            <a:ext cx="940363" cy="94036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05534" y="980728"/>
            <a:ext cx="1904378" cy="126773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432132" y="3513835"/>
            <a:ext cx="99504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kern="0" spc="-5" dirty="0">
                <a:solidFill>
                  <a:sysClr val="windowText" lastClr="000000"/>
                </a:solidFill>
                <a:latin typeface="Arial"/>
                <a:cs typeface="Arial"/>
              </a:rPr>
              <a:t>LEGO</a:t>
            </a:r>
            <a:r>
              <a:rPr sz="1200" b="1" kern="0" spc="-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kern="0" spc="-5" dirty="0">
                <a:solidFill>
                  <a:sysClr val="windowText" lastClr="000000"/>
                </a:solidFill>
                <a:latin typeface="Arial"/>
                <a:cs typeface="Arial"/>
              </a:rPr>
              <a:t>MOVIE</a:t>
            </a:r>
            <a:endParaRPr sz="12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23591" y="2004943"/>
            <a:ext cx="1584176" cy="141791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939413" y="4464216"/>
            <a:ext cx="1231829" cy="123182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965536" y="5751067"/>
            <a:ext cx="1430020" cy="403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sz="1200" b="1" kern="0" spc="-5" dirty="0">
                <a:solidFill>
                  <a:sysClr val="windowText" lastClr="000000"/>
                </a:solidFill>
                <a:latin typeface="Arial"/>
                <a:cs typeface="Arial"/>
              </a:rPr>
              <a:t>SOCIAL</a:t>
            </a:r>
            <a:r>
              <a:rPr sz="1200" b="1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kern="0" spc="-5" dirty="0">
                <a:solidFill>
                  <a:sysClr val="windowText" lastClr="000000"/>
                </a:solidFill>
                <a:latin typeface="Arial"/>
                <a:cs typeface="Arial"/>
              </a:rPr>
              <a:t>NETWORK </a:t>
            </a:r>
            <a:r>
              <a:rPr sz="1200" b="1" kern="0" spc="-31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FOR</a:t>
            </a:r>
            <a:r>
              <a:rPr sz="1200" b="1" kern="0" spc="-1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kern="0" spc="-5" dirty="0">
                <a:solidFill>
                  <a:sysClr val="windowText" lastClr="000000"/>
                </a:solidFill>
                <a:latin typeface="Arial"/>
                <a:cs typeface="Arial"/>
              </a:rPr>
              <a:t>KIDS</a:t>
            </a:r>
            <a:endParaRPr sz="12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861634" y="2102328"/>
            <a:ext cx="1859914" cy="929640"/>
            <a:chOff x="6718634" y="2102328"/>
            <a:chExt cx="1859914" cy="929640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18634" y="2102328"/>
              <a:ext cx="1859677" cy="92962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69070" y="2174993"/>
              <a:ext cx="1163865" cy="775698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7935838" y="3175508"/>
            <a:ext cx="14077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kern="0" spc="-5" dirty="0">
                <a:solidFill>
                  <a:sysClr val="windowText" lastClr="000000"/>
                </a:solidFill>
                <a:latin typeface="Arial"/>
                <a:cs typeface="Arial"/>
              </a:rPr>
              <a:t>APPS</a:t>
            </a:r>
            <a:r>
              <a:rPr sz="1200" b="1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kern="0" spc="-5" dirty="0">
                <a:solidFill>
                  <a:sysClr val="windowText" lastClr="000000"/>
                </a:solidFill>
                <a:latin typeface="Arial"/>
                <a:cs typeface="Arial"/>
              </a:rPr>
              <a:t>AND</a:t>
            </a:r>
            <a:r>
              <a:rPr sz="1200" b="1" kern="0" spc="-3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kern="0" spc="-5" dirty="0">
                <a:solidFill>
                  <a:sysClr val="windowText" lastClr="000000"/>
                </a:solidFill>
                <a:latin typeface="Arial"/>
                <a:cs typeface="Arial"/>
              </a:rPr>
              <a:t>GAMES</a:t>
            </a:r>
            <a:endParaRPr sz="12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180166" y="4464216"/>
            <a:ext cx="1992646" cy="734719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8173312" y="5306059"/>
            <a:ext cx="6559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kern="0" spc="-5" dirty="0">
                <a:solidFill>
                  <a:sysClr val="windowText" lastClr="000000"/>
                </a:solidFill>
                <a:latin typeface="Arial"/>
                <a:cs typeface="Arial"/>
              </a:rPr>
              <a:t>LEGO</a:t>
            </a:r>
            <a:r>
              <a:rPr sz="1200" b="1" kern="0" spc="-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ID</a:t>
            </a:r>
            <a:endParaRPr sz="12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292721" y="6250940"/>
            <a:ext cx="96774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kern="0" spc="-5" dirty="0">
                <a:solidFill>
                  <a:sysClr val="windowText" lastClr="000000"/>
                </a:solidFill>
                <a:latin typeface="Arial"/>
                <a:cs typeface="Arial"/>
              </a:rPr>
              <a:t>LEGO</a:t>
            </a:r>
            <a:r>
              <a:rPr sz="1200" b="1" kern="0" spc="-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kern="0" spc="-5" dirty="0">
                <a:solidFill>
                  <a:sysClr val="windowText" lastClr="000000"/>
                </a:solidFill>
                <a:latin typeface="Arial"/>
                <a:cs typeface="Arial"/>
              </a:rPr>
              <a:t>IDEAS</a:t>
            </a:r>
            <a:endParaRPr sz="12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042595" y="5062663"/>
            <a:ext cx="1893718" cy="106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45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9906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944812" y="6012180"/>
            <a:ext cx="6303010" cy="3705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835" marR="5080" indent="-191770">
              <a:lnSpc>
                <a:spcPct val="155000"/>
              </a:lnSpc>
              <a:spcBef>
                <a:spcPts val="100"/>
              </a:spcBef>
            </a:pPr>
            <a:r>
              <a:rPr sz="800" kern="0" dirty="0">
                <a:solidFill>
                  <a:srgbClr val="FFFFFF"/>
                </a:solidFill>
                <a:latin typeface="Georgia"/>
                <a:cs typeface="Georgia"/>
              </a:rPr>
              <a:t>COPENHAGENΙ KRONPRINSESSEGADE </a:t>
            </a:r>
            <a:r>
              <a:rPr sz="800" kern="0" spc="-70" dirty="0">
                <a:solidFill>
                  <a:srgbClr val="FFFFFF"/>
                </a:solidFill>
                <a:latin typeface="Georgia"/>
                <a:cs typeface="Georgia"/>
              </a:rPr>
              <a:t>20</a:t>
            </a:r>
            <a:r>
              <a:rPr sz="800" kern="0" spc="-6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800" kern="0" spc="-35" dirty="0">
                <a:solidFill>
                  <a:srgbClr val="FFFFFF"/>
                </a:solidFill>
                <a:latin typeface="Georgia"/>
                <a:cs typeface="Georgia"/>
              </a:rPr>
              <a:t>Ι1306</a:t>
            </a:r>
            <a:r>
              <a:rPr sz="800" kern="0" spc="-3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800" kern="0" dirty="0">
                <a:solidFill>
                  <a:srgbClr val="FFFFFF"/>
                </a:solidFill>
                <a:latin typeface="Georgia"/>
                <a:cs typeface="Georgia"/>
              </a:rPr>
              <a:t>COPENHAGEN </a:t>
            </a:r>
            <a:r>
              <a:rPr sz="800" kern="0" spc="65" dirty="0">
                <a:solidFill>
                  <a:srgbClr val="FFFFFF"/>
                </a:solidFill>
                <a:latin typeface="Georgia"/>
                <a:cs typeface="Georgia"/>
              </a:rPr>
              <a:t>K </a:t>
            </a:r>
            <a:r>
              <a:rPr sz="800" kern="0" dirty="0">
                <a:solidFill>
                  <a:srgbClr val="FFFFFF"/>
                </a:solidFill>
                <a:latin typeface="Georgia"/>
                <a:cs typeface="Georgia"/>
              </a:rPr>
              <a:t>ΙDENMARK </a:t>
            </a:r>
            <a:r>
              <a:rPr sz="800" kern="0" spc="-10" dirty="0">
                <a:solidFill>
                  <a:srgbClr val="FFFFFF"/>
                </a:solidFill>
                <a:latin typeface="Georgia"/>
                <a:cs typeface="Georgia"/>
              </a:rPr>
              <a:t>ΙPHONE </a:t>
            </a:r>
            <a:r>
              <a:rPr sz="800" kern="0" spc="-20" dirty="0">
                <a:solidFill>
                  <a:srgbClr val="FFFFFF"/>
                </a:solidFill>
                <a:latin typeface="Georgia"/>
                <a:cs typeface="Georgia"/>
              </a:rPr>
              <a:t>+45 </a:t>
            </a:r>
            <a:r>
              <a:rPr sz="800" kern="0" spc="-10" dirty="0">
                <a:solidFill>
                  <a:srgbClr val="FFFFFF"/>
                </a:solidFill>
                <a:latin typeface="Georgia"/>
                <a:cs typeface="Georgia"/>
                <a:hlinkClick r:id="rId3"/>
              </a:rPr>
              <a:t>33337044ΙCPH@REDASSOCIATES.COM </a:t>
            </a:r>
            <a:r>
              <a:rPr sz="800" kern="0" spc="-18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800" kern="0" spc="-20" dirty="0">
                <a:solidFill>
                  <a:srgbClr val="FFFFFF"/>
                </a:solidFill>
                <a:latin typeface="Georgia"/>
                <a:cs typeface="Georgia"/>
              </a:rPr>
              <a:t>NEW</a:t>
            </a:r>
            <a:r>
              <a:rPr sz="800" kern="0" spc="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800" kern="0" spc="30" dirty="0">
                <a:solidFill>
                  <a:srgbClr val="FFFFFF"/>
                </a:solidFill>
                <a:latin typeface="Georgia"/>
                <a:cs typeface="Georgia"/>
              </a:rPr>
              <a:t>YORKΙ</a:t>
            </a:r>
            <a:r>
              <a:rPr sz="800" kern="0" spc="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800" kern="0" spc="-50" dirty="0">
                <a:solidFill>
                  <a:srgbClr val="FFFFFF"/>
                </a:solidFill>
                <a:latin typeface="Georgia"/>
                <a:cs typeface="Georgia"/>
              </a:rPr>
              <a:t>26</a:t>
            </a:r>
            <a:r>
              <a:rPr sz="800" kern="0" spc="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800" kern="0" spc="10" dirty="0">
                <a:solidFill>
                  <a:srgbClr val="FFFFFF"/>
                </a:solidFill>
                <a:latin typeface="Georgia"/>
                <a:cs typeface="Georgia"/>
              </a:rPr>
              <a:t>BROADWAY</a:t>
            </a:r>
            <a:r>
              <a:rPr sz="800" kern="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800" kern="0" spc="-5" dirty="0">
                <a:solidFill>
                  <a:srgbClr val="FFFFFF"/>
                </a:solidFill>
                <a:latin typeface="Georgia"/>
                <a:cs typeface="Georgia"/>
              </a:rPr>
              <a:t>ΙSUITE</a:t>
            </a:r>
            <a:r>
              <a:rPr sz="800" kern="0" spc="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800" kern="0" spc="-35" dirty="0">
                <a:solidFill>
                  <a:srgbClr val="FFFFFF"/>
                </a:solidFill>
                <a:latin typeface="Georgia"/>
                <a:cs typeface="Georgia"/>
              </a:rPr>
              <a:t>2505ΙNEW</a:t>
            </a:r>
            <a:r>
              <a:rPr sz="800" kern="0" spc="1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800" kern="0" spc="35" dirty="0">
                <a:solidFill>
                  <a:srgbClr val="FFFFFF"/>
                </a:solidFill>
                <a:latin typeface="Georgia"/>
                <a:cs typeface="Georgia"/>
              </a:rPr>
              <a:t>YORK,</a:t>
            </a:r>
            <a:r>
              <a:rPr sz="800" kern="0" spc="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800" kern="0" spc="15" dirty="0">
                <a:solidFill>
                  <a:srgbClr val="FFFFFF"/>
                </a:solidFill>
                <a:latin typeface="Georgia"/>
                <a:cs typeface="Georgia"/>
              </a:rPr>
              <a:t>NY</a:t>
            </a:r>
            <a:r>
              <a:rPr sz="800" kern="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800" kern="0" spc="-35" dirty="0">
                <a:solidFill>
                  <a:srgbClr val="FFFFFF"/>
                </a:solidFill>
                <a:latin typeface="Georgia"/>
                <a:cs typeface="Georgia"/>
              </a:rPr>
              <a:t>10004ΙUSA</a:t>
            </a:r>
            <a:r>
              <a:rPr sz="800" kern="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800" kern="0" spc="-10" dirty="0">
                <a:solidFill>
                  <a:srgbClr val="FFFFFF"/>
                </a:solidFill>
                <a:latin typeface="Georgia"/>
                <a:cs typeface="Georgia"/>
              </a:rPr>
              <a:t>ΙPHONE</a:t>
            </a:r>
            <a:r>
              <a:rPr sz="800" kern="0" spc="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800" kern="0" spc="35" dirty="0">
                <a:solidFill>
                  <a:srgbClr val="FFFFFF"/>
                </a:solidFill>
                <a:latin typeface="Georgia"/>
                <a:cs typeface="Georgia"/>
              </a:rPr>
              <a:t>+1</a:t>
            </a:r>
            <a:r>
              <a:rPr sz="800" kern="0" spc="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800" kern="0" spc="-15" dirty="0">
                <a:solidFill>
                  <a:srgbClr val="FFFFFF"/>
                </a:solidFill>
                <a:latin typeface="Georgia"/>
                <a:cs typeface="Georgia"/>
              </a:rPr>
              <a:t>212</a:t>
            </a:r>
            <a:r>
              <a:rPr sz="800" kern="0" spc="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800" kern="0" spc="-60" dirty="0">
                <a:solidFill>
                  <a:srgbClr val="FFFFFF"/>
                </a:solidFill>
                <a:latin typeface="Georgia"/>
                <a:cs typeface="Georgia"/>
              </a:rPr>
              <a:t>483</a:t>
            </a:r>
            <a:r>
              <a:rPr sz="800" kern="0" spc="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800" kern="0" dirty="0">
                <a:solidFill>
                  <a:srgbClr val="FFFFFF"/>
                </a:solidFill>
                <a:latin typeface="Georgia"/>
                <a:cs typeface="Georgia"/>
                <a:hlinkClick r:id="rId4"/>
              </a:rPr>
              <a:t>8788ΙNYC@REDASSOCIATES.COM</a:t>
            </a:r>
            <a:endParaRPr sz="800" kern="0">
              <a:solidFill>
                <a:sysClr val="windowText" lastClr="000000"/>
              </a:solidFill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34444" y="4045712"/>
            <a:ext cx="252222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kern="0" dirty="0">
                <a:solidFill>
                  <a:srgbClr val="FFFFFF"/>
                </a:solidFill>
                <a:latin typeface="Georgia"/>
                <a:cs typeface="Georgia"/>
              </a:rPr>
              <a:t>IDEAS</a:t>
            </a:r>
            <a:r>
              <a:rPr sz="900" kern="0" spc="3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900" kern="0" spc="30" dirty="0">
                <a:solidFill>
                  <a:srgbClr val="FFFFFF"/>
                </a:solidFill>
                <a:latin typeface="Georgia"/>
                <a:cs typeface="Georgia"/>
              </a:rPr>
              <a:t>THAT</a:t>
            </a:r>
            <a:r>
              <a:rPr sz="900" kern="0" spc="5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900" kern="0" spc="25" dirty="0">
                <a:solidFill>
                  <a:srgbClr val="FFFFFF"/>
                </a:solidFill>
                <a:latin typeface="Georgia"/>
                <a:cs typeface="Georgia"/>
              </a:rPr>
              <a:t>TRANSFORM</a:t>
            </a:r>
            <a:r>
              <a:rPr sz="900" kern="0" spc="5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900" kern="0" spc="25" dirty="0">
                <a:solidFill>
                  <a:srgbClr val="FFFFFF"/>
                </a:solidFill>
                <a:latin typeface="Georgia"/>
                <a:cs typeface="Georgia"/>
              </a:rPr>
              <a:t>MARKETPLACES</a:t>
            </a:r>
            <a:endParaRPr sz="900" kern="0">
              <a:solidFill>
                <a:sysClr val="windowText" lastClr="000000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065865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250954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6DAA1982-755C-4897-B83D-619215647D02}"/>
              </a:ext>
            </a:extLst>
          </p:cNvPr>
          <p:cNvSpPr txBox="1">
            <a:spLocks/>
          </p:cNvSpPr>
          <p:nvPr/>
        </p:nvSpPr>
        <p:spPr>
          <a:xfrm>
            <a:off x="1700443" y="2443890"/>
            <a:ext cx="8825948" cy="3790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800"/>
              </a:spcAft>
            </a:pPr>
            <a:r>
              <a:rPr lang="nl-NL" sz="3300" b="1" dirty="0">
                <a:solidFill>
                  <a:srgbClr val="820000"/>
                </a:solidFill>
                <a:latin typeface="Garamond" panose="02020404030301010803" pitchFamily="18" charset="0"/>
              </a:rPr>
              <a:t>Sally O’Connor</a:t>
            </a:r>
          </a:p>
          <a:p>
            <a:pPr algn="ctr">
              <a:spcAft>
                <a:spcPts val="1800"/>
              </a:spcAft>
            </a:pPr>
            <a:r>
              <a:rPr lang="en-US" sz="2500" i="1" dirty="0" err="1">
                <a:latin typeface="Garamond" panose="02020404030301010803" pitchFamily="18" charset="0"/>
              </a:rPr>
              <a:t>Programme</a:t>
            </a:r>
            <a:r>
              <a:rPr lang="en-US" sz="2500" i="1" dirty="0">
                <a:latin typeface="Garamond" panose="02020404030301010803" pitchFamily="18" charset="0"/>
              </a:rPr>
              <a:t> Manager Social Science Research Park (SPARK) at Cardiff University, Wales, UK</a:t>
            </a:r>
          </a:p>
        </p:txBody>
      </p:sp>
      <p:sp>
        <p:nvSpPr>
          <p:cNvPr id="13" name="Tekstvak 14">
            <a:extLst>
              <a:ext uri="{FF2B5EF4-FFF2-40B4-BE49-F238E27FC236}">
                <a16:creationId xmlns:a16="http://schemas.microsoft.com/office/drawing/2014/main" id="{74A62895-764F-49FF-9F34-65DE46DAA367}"/>
              </a:ext>
            </a:extLst>
          </p:cNvPr>
          <p:cNvSpPr txBox="1"/>
          <p:nvPr/>
        </p:nvSpPr>
        <p:spPr>
          <a:xfrm>
            <a:off x="9620834" y="6234477"/>
            <a:ext cx="247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latin typeface="Garamond" panose="02020404030301010803" pitchFamily="18" charset="0"/>
              </a:rPr>
              <a:t>#SSHA21</a:t>
            </a:r>
          </a:p>
        </p:txBody>
      </p:sp>
      <p:sp>
        <p:nvSpPr>
          <p:cNvPr id="11" name="Tekstvak 5">
            <a:extLst>
              <a:ext uri="{FF2B5EF4-FFF2-40B4-BE49-F238E27FC236}">
                <a16:creationId xmlns:a16="http://schemas.microsoft.com/office/drawing/2014/main" id="{92A72207-1788-41FD-B3EC-A6DA58DCD3E9}"/>
              </a:ext>
            </a:extLst>
          </p:cNvPr>
          <p:cNvSpPr txBox="1">
            <a:spLocks/>
          </p:cNvSpPr>
          <p:nvPr/>
        </p:nvSpPr>
        <p:spPr>
          <a:xfrm>
            <a:off x="4428309" y="-19281"/>
            <a:ext cx="767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dirty="0">
                <a:solidFill>
                  <a:srgbClr val="820000"/>
                </a:solidFill>
                <a:latin typeface="Garamond" panose="02020404030301010803" pitchFamily="18" charset="0"/>
              </a:rPr>
              <a:t>Impact of Social Sciences, Humanities and Arts </a:t>
            </a:r>
          </a:p>
          <a:p>
            <a:pPr lvl="0" algn="r"/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13-15 October, 2021</a:t>
            </a:r>
          </a:p>
        </p:txBody>
      </p:sp>
    </p:spTree>
    <p:extLst>
      <p:ext uri="{BB962C8B-B14F-4D97-AF65-F5344CB8AC3E}">
        <p14:creationId xmlns:p14="http://schemas.microsoft.com/office/powerpoint/2010/main" val="4221630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159729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2" name="Straight Connector 12">
            <a:extLst>
              <a:ext uri="{FF2B5EF4-FFF2-40B4-BE49-F238E27FC236}">
                <a16:creationId xmlns:a16="http://schemas.microsoft.com/office/drawing/2014/main" id="{4D25E369-C5AE-4ABA-9CCF-2CF83B8DD8A4}"/>
              </a:ext>
            </a:extLst>
          </p:cNvPr>
          <p:cNvCxnSpPr>
            <a:cxnSpLocks/>
          </p:cNvCxnSpPr>
          <p:nvPr/>
        </p:nvCxnSpPr>
        <p:spPr>
          <a:xfrm flipH="1">
            <a:off x="4200046" y="1424093"/>
            <a:ext cx="1" cy="5338108"/>
          </a:xfrm>
          <a:prstGeom prst="line">
            <a:avLst/>
          </a:prstGeom>
          <a:ln>
            <a:solidFill>
              <a:srgbClr val="8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el 1">
            <a:extLst>
              <a:ext uri="{FF2B5EF4-FFF2-40B4-BE49-F238E27FC236}">
                <a16:creationId xmlns:a16="http://schemas.microsoft.com/office/drawing/2014/main" id="{404D618C-8DC1-4E70-964C-A4D2BDC6C87E}"/>
              </a:ext>
            </a:extLst>
          </p:cNvPr>
          <p:cNvSpPr txBox="1">
            <a:spLocks/>
          </p:cNvSpPr>
          <p:nvPr/>
        </p:nvSpPr>
        <p:spPr>
          <a:xfrm>
            <a:off x="159535" y="1868277"/>
            <a:ext cx="3877903" cy="1573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200" dirty="0" err="1">
                <a:latin typeface="Garamond" panose="02020404030301010803" pitchFamily="18" charset="0"/>
              </a:rPr>
              <a:t>Overview</a:t>
            </a:r>
            <a:r>
              <a:rPr lang="nl-NL" sz="3200" dirty="0">
                <a:latin typeface="Garamond" panose="02020404030301010803" pitchFamily="18" charset="0"/>
              </a:rPr>
              <a:t> of </a:t>
            </a:r>
            <a:r>
              <a:rPr lang="nl-NL" sz="3200" dirty="0" err="1">
                <a:latin typeface="Garamond" panose="02020404030301010803" pitchFamily="18" charset="0"/>
              </a:rPr>
              <a:t>the</a:t>
            </a:r>
            <a:r>
              <a:rPr lang="nl-NL" sz="3200" dirty="0">
                <a:latin typeface="Garamond" panose="02020404030301010803" pitchFamily="18" charset="0"/>
              </a:rPr>
              <a:t> Speakers 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31471658-A8A7-4BE1-8395-B84ED09C585E}"/>
              </a:ext>
            </a:extLst>
          </p:cNvPr>
          <p:cNvSpPr txBox="1">
            <a:spLocks/>
          </p:cNvSpPr>
          <p:nvPr/>
        </p:nvSpPr>
        <p:spPr>
          <a:xfrm>
            <a:off x="4284884" y="1563385"/>
            <a:ext cx="7602326" cy="58402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 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AU" sz="1800" b="1" dirty="0">
                <a:solidFill>
                  <a:srgbClr val="820000"/>
                </a:solidFill>
                <a:latin typeface="Garamond" panose="02020404030301010803" pitchFamily="18" charset="0"/>
              </a:rPr>
              <a:t>Larissa Best (Chair) Director, </a:t>
            </a:r>
            <a:r>
              <a:rPr lang="en-AU" sz="18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Equilibre</a:t>
            </a:r>
            <a:r>
              <a:rPr lang="en-AU" sz="1800" b="1" dirty="0">
                <a:solidFill>
                  <a:srgbClr val="820000"/>
                </a:solidFill>
                <a:latin typeface="Garamond" panose="02020404030301010803" pitchFamily="18" charset="0"/>
              </a:rPr>
              <a:t>, Luxembourg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AU" sz="18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AU" sz="1800" b="1" dirty="0">
                <a:solidFill>
                  <a:srgbClr val="820000"/>
                </a:solidFill>
                <a:latin typeface="Garamond" panose="02020404030301010803" pitchFamily="18" charset="0"/>
              </a:rPr>
              <a:t>Mikkel Rasmussen Director &amp; Founder, </a:t>
            </a:r>
            <a:r>
              <a:rPr lang="en-AU" sz="18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ReD</a:t>
            </a:r>
            <a:r>
              <a:rPr lang="en-AU" sz="1800" b="1" dirty="0">
                <a:solidFill>
                  <a:srgbClr val="820000"/>
                </a:solidFill>
                <a:latin typeface="Garamond" panose="02020404030301010803" pitchFamily="18" charset="0"/>
              </a:rPr>
              <a:t> Associates, Denmark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AU" sz="18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AU" sz="1800" b="1" dirty="0">
                <a:solidFill>
                  <a:srgbClr val="820000"/>
                </a:solidFill>
                <a:latin typeface="Garamond" panose="02020404030301010803" pitchFamily="18" charset="0"/>
              </a:rPr>
              <a:t>Sally O’Connor Programme Manager Social Science Research Park (SPARK) at Cardiff University, Wales, UK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AU" sz="18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AU" sz="18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AU" sz="14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AU" sz="14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700" b="1" dirty="0">
              <a:solidFill>
                <a:prstClr val="white">
                  <a:lumMod val="50000"/>
                </a:prstClr>
              </a:solidFill>
              <a:latin typeface="Garamond" panose="02020404030301010803" pitchFamily="18" charset="0"/>
            </a:endParaRPr>
          </a:p>
        </p:txBody>
      </p:sp>
      <p:sp>
        <p:nvSpPr>
          <p:cNvPr id="19" name="Tekstvak 5">
            <a:extLst>
              <a:ext uri="{FF2B5EF4-FFF2-40B4-BE49-F238E27FC236}">
                <a16:creationId xmlns:a16="http://schemas.microsoft.com/office/drawing/2014/main" id="{70E62050-A28B-4126-8D0F-059115A45AA4}"/>
              </a:ext>
            </a:extLst>
          </p:cNvPr>
          <p:cNvSpPr txBox="1">
            <a:spLocks/>
          </p:cNvSpPr>
          <p:nvPr/>
        </p:nvSpPr>
        <p:spPr>
          <a:xfrm>
            <a:off x="4521200" y="120802"/>
            <a:ext cx="767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dirty="0">
                <a:solidFill>
                  <a:srgbClr val="820000"/>
                </a:solidFill>
                <a:latin typeface="Garamond" panose="02020404030301010803" pitchFamily="18" charset="0"/>
              </a:rPr>
              <a:t>Impact of Social Sciences, Humanities and Arts </a:t>
            </a:r>
          </a:p>
          <a:p>
            <a:pPr lvl="0" algn="r"/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13-15 October, 2021</a:t>
            </a:r>
          </a:p>
          <a:p>
            <a:pPr lvl="0" algn="r"/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22" name="Tekstvak 14">
            <a:extLst>
              <a:ext uri="{FF2B5EF4-FFF2-40B4-BE49-F238E27FC236}">
                <a16:creationId xmlns:a16="http://schemas.microsoft.com/office/drawing/2014/main" id="{1185129F-A4DB-4302-A212-19D3111E1A32}"/>
              </a:ext>
            </a:extLst>
          </p:cNvPr>
          <p:cNvSpPr txBox="1"/>
          <p:nvPr/>
        </p:nvSpPr>
        <p:spPr>
          <a:xfrm>
            <a:off x="9620834" y="6234477"/>
            <a:ext cx="2478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latin typeface="Garamond" panose="02020404030301010803" pitchFamily="18" charset="0"/>
              </a:rPr>
              <a:t>#SSHA21</a:t>
            </a:r>
          </a:p>
          <a:p>
            <a:pPr algn="r"/>
            <a:endParaRPr lang="nl-NL" sz="2400" b="1" dirty="0">
              <a:latin typeface="Garamond" panose="02020404030301010803" pitchFamily="18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7CD1743-BE5D-44FC-8A0F-4602AF6E21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20" y="3133762"/>
            <a:ext cx="1998416" cy="282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406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9BA5D2-549F-C548-A359-B2CF9A068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4587" y="463754"/>
            <a:ext cx="634732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 panose="020B0704020202020204" pitchFamily="34" charset="0"/>
                <a:ea typeface="MS PGothic" pitchFamily="34" charset="-128"/>
                <a:cs typeface="Arial Bold" panose="020B0704020202020204" pitchFamily="34" charset="0"/>
              </a:rPr>
              <a:t>Social Science Research Park (SPARK)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E5ABE3-F9B4-43B3-AEC8-860314D9EEC2}"/>
              </a:ext>
            </a:extLst>
          </p:cNvPr>
          <p:cNvSpPr txBox="1"/>
          <p:nvPr/>
        </p:nvSpPr>
        <p:spPr>
          <a:xfrm>
            <a:off x="685800" y="12461493"/>
            <a:ext cx="971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Images: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89C68F-4B8C-4688-8858-CEC296B1B17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587" y="1801202"/>
            <a:ext cx="8170752" cy="478688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1791416-D451-4BB9-B68A-1BAC65BD4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4587" y="6301041"/>
            <a:ext cx="475162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Images: </a:t>
            </a:r>
            <a:r>
              <a:rPr kumimoji="0" lang="en-GB" alt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Llunia</a:t>
            </a:r>
            <a:r>
              <a:rPr kumimoji="0" lang="en-GB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Hawkins\Brown, Wigwam Visual, Brick Visual\Morgan Consult</a:t>
            </a:r>
            <a:endParaRPr kumimoji="0" lang="en-GB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F98ACA-0A2F-2E41-82E8-94380099C25D}"/>
              </a:ext>
            </a:extLst>
          </p:cNvPr>
          <p:cNvSpPr txBox="1"/>
          <p:nvPr/>
        </p:nvSpPr>
        <p:spPr>
          <a:xfrm>
            <a:off x="8433351" y="393814"/>
            <a:ext cx="3493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Sally O’Connor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SPARK Director of Operations</a:t>
            </a:r>
          </a:p>
        </p:txBody>
      </p:sp>
    </p:spTree>
    <p:extLst>
      <p:ext uri="{BB962C8B-B14F-4D97-AF65-F5344CB8AC3E}">
        <p14:creationId xmlns:p14="http://schemas.microsoft.com/office/powerpoint/2010/main" val="206641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14D3CE-0834-C741-9E3F-7518E48F0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310" y="3747598"/>
            <a:ext cx="3290887" cy="26479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MS PGothic" pitchFamily="34" charset="-128"/>
                <a:cs typeface="+mn-cs"/>
              </a:rPr>
              <a:t>sbarc|spark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MS PGothic" pitchFamily="34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12,000m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 purpose-built facility on the Cardiff University Innovation Campus, co-locating 800 people, half of whom will be from the private, public and third sectors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AEB4DD-2E80-7946-997C-B7289187F6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583" b="20247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68" name="Freeform 67">
            <a:extLst>
              <a:ext uri="{FF2B5EF4-FFF2-40B4-BE49-F238E27FC236}">
                <a16:creationId xmlns:a16="http://schemas.microsoft.com/office/drawing/2014/main" id="{3F62B59B-225C-354B-B32B-40E81C245388}"/>
              </a:ext>
            </a:extLst>
          </p:cNvPr>
          <p:cNvSpPr/>
          <p:nvPr/>
        </p:nvSpPr>
        <p:spPr>
          <a:xfrm>
            <a:off x="5263639" y="3700365"/>
            <a:ext cx="6604050" cy="995314"/>
          </a:xfrm>
          <a:custGeom>
            <a:avLst/>
            <a:gdLst>
              <a:gd name="connsiteX0" fmla="*/ 165889 w 995314"/>
              <a:gd name="connsiteY0" fmla="*/ 0 h 6771038"/>
              <a:gd name="connsiteX1" fmla="*/ 829425 w 995314"/>
              <a:gd name="connsiteY1" fmla="*/ 0 h 6771038"/>
              <a:gd name="connsiteX2" fmla="*/ 995314 w 995314"/>
              <a:gd name="connsiteY2" fmla="*/ 165889 h 6771038"/>
              <a:gd name="connsiteX3" fmla="*/ 995314 w 995314"/>
              <a:gd name="connsiteY3" fmla="*/ 6771038 h 6771038"/>
              <a:gd name="connsiteX4" fmla="*/ 995314 w 995314"/>
              <a:gd name="connsiteY4" fmla="*/ 6771038 h 6771038"/>
              <a:gd name="connsiteX5" fmla="*/ 0 w 995314"/>
              <a:gd name="connsiteY5" fmla="*/ 6771038 h 6771038"/>
              <a:gd name="connsiteX6" fmla="*/ 0 w 995314"/>
              <a:gd name="connsiteY6" fmla="*/ 6771038 h 6771038"/>
              <a:gd name="connsiteX7" fmla="*/ 0 w 995314"/>
              <a:gd name="connsiteY7" fmla="*/ 165889 h 6771038"/>
              <a:gd name="connsiteX8" fmla="*/ 165889 w 995314"/>
              <a:gd name="connsiteY8" fmla="*/ 0 h 677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5314" h="6771038">
                <a:moveTo>
                  <a:pt x="995314" y="1128531"/>
                </a:moveTo>
                <a:lnTo>
                  <a:pt x="995314" y="5642507"/>
                </a:lnTo>
                <a:cubicBezTo>
                  <a:pt x="995314" y="6265776"/>
                  <a:pt x="984396" y="6771035"/>
                  <a:pt x="970929" y="6771035"/>
                </a:cubicBezTo>
                <a:lnTo>
                  <a:pt x="0" y="6771035"/>
                </a:lnTo>
                <a:lnTo>
                  <a:pt x="0" y="6771035"/>
                </a:lnTo>
                <a:lnTo>
                  <a:pt x="0" y="3"/>
                </a:lnTo>
                <a:lnTo>
                  <a:pt x="0" y="3"/>
                </a:lnTo>
                <a:lnTo>
                  <a:pt x="970929" y="3"/>
                </a:lnTo>
                <a:cubicBezTo>
                  <a:pt x="984396" y="3"/>
                  <a:pt x="995314" y="505262"/>
                  <a:pt x="995314" y="1128531"/>
                </a:cubicBezTo>
                <a:close/>
              </a:path>
            </a:pathLst>
          </a:custGeom>
          <a:solidFill>
            <a:srgbClr val="D3C3C3"/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000" tIns="172411" rIns="296236" bIns="172413" numCol="1" spcCol="1270" anchor="ctr" anchorCtr="0">
            <a:noAutofit/>
          </a:bodyPr>
          <a:lstStyle/>
          <a:p>
            <a:pPr marL="114300" marR="0" lvl="1" indent="-114300" algn="l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create a unique culture and environment for creativity, entrepreneurship and innovation</a:t>
            </a: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14300" marR="0" lvl="1" indent="-114300" algn="l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provide new resources for developing our analytical and creative capacities</a:t>
            </a:r>
          </a:p>
          <a:p>
            <a:pPr marL="114300" marR="0" lvl="1" indent="-114300" algn="l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showcase and develop the intellectual and professional talent amongst staff and students</a:t>
            </a:r>
          </a:p>
          <a:p>
            <a:pPr marL="114300" marR="0" lvl="1" indent="-114300" algn="l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undertake cutting-edge solution-oriented research</a:t>
            </a:r>
          </a:p>
        </p:txBody>
      </p:sp>
      <p:sp>
        <p:nvSpPr>
          <p:cNvPr id="69" name="Freeform 68">
            <a:extLst>
              <a:ext uri="{FF2B5EF4-FFF2-40B4-BE49-F238E27FC236}">
                <a16:creationId xmlns:a16="http://schemas.microsoft.com/office/drawing/2014/main" id="{DBFD9408-11DF-F649-95E1-6F692A35E047}"/>
              </a:ext>
            </a:extLst>
          </p:cNvPr>
          <p:cNvSpPr/>
          <p:nvPr/>
        </p:nvSpPr>
        <p:spPr>
          <a:xfrm>
            <a:off x="3929201" y="3646310"/>
            <a:ext cx="1334438" cy="1103421"/>
          </a:xfrm>
          <a:custGeom>
            <a:avLst/>
            <a:gdLst>
              <a:gd name="connsiteX0" fmla="*/ 0 w 1334438"/>
              <a:gd name="connsiteY0" fmla="*/ 183907 h 1103421"/>
              <a:gd name="connsiteX1" fmla="*/ 183907 w 1334438"/>
              <a:gd name="connsiteY1" fmla="*/ 0 h 1103421"/>
              <a:gd name="connsiteX2" fmla="*/ 1150531 w 1334438"/>
              <a:gd name="connsiteY2" fmla="*/ 0 h 1103421"/>
              <a:gd name="connsiteX3" fmla="*/ 1334438 w 1334438"/>
              <a:gd name="connsiteY3" fmla="*/ 183907 h 1103421"/>
              <a:gd name="connsiteX4" fmla="*/ 1334438 w 1334438"/>
              <a:gd name="connsiteY4" fmla="*/ 919514 h 1103421"/>
              <a:gd name="connsiteX5" fmla="*/ 1150531 w 1334438"/>
              <a:gd name="connsiteY5" fmla="*/ 1103421 h 1103421"/>
              <a:gd name="connsiteX6" fmla="*/ 183907 w 1334438"/>
              <a:gd name="connsiteY6" fmla="*/ 1103421 h 1103421"/>
              <a:gd name="connsiteX7" fmla="*/ 0 w 1334438"/>
              <a:gd name="connsiteY7" fmla="*/ 919514 h 1103421"/>
              <a:gd name="connsiteX8" fmla="*/ 0 w 1334438"/>
              <a:gd name="connsiteY8" fmla="*/ 183907 h 1103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4438" h="1103421">
                <a:moveTo>
                  <a:pt x="0" y="183907"/>
                </a:moveTo>
                <a:cubicBezTo>
                  <a:pt x="0" y="82338"/>
                  <a:pt x="82338" y="0"/>
                  <a:pt x="183907" y="0"/>
                </a:cubicBezTo>
                <a:lnTo>
                  <a:pt x="1150531" y="0"/>
                </a:lnTo>
                <a:cubicBezTo>
                  <a:pt x="1252100" y="0"/>
                  <a:pt x="1334438" y="82338"/>
                  <a:pt x="1334438" y="183907"/>
                </a:cubicBezTo>
                <a:lnTo>
                  <a:pt x="1334438" y="919514"/>
                </a:lnTo>
                <a:cubicBezTo>
                  <a:pt x="1334438" y="1021083"/>
                  <a:pt x="1252100" y="1103421"/>
                  <a:pt x="1150531" y="1103421"/>
                </a:cubicBezTo>
                <a:lnTo>
                  <a:pt x="183907" y="1103421"/>
                </a:lnTo>
                <a:cubicBezTo>
                  <a:pt x="82338" y="1103421"/>
                  <a:pt x="0" y="1021083"/>
                  <a:pt x="0" y="919514"/>
                </a:cubicBezTo>
                <a:lnTo>
                  <a:pt x="0" y="183907"/>
                </a:lnTo>
                <a:close/>
              </a:path>
            </a:pathLst>
          </a:custGeom>
          <a:solidFill>
            <a:srgbClr val="B2440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305" tIns="99585" rIns="145305" bIns="99585" numCol="1" spcCol="1270" anchor="ctr" anchorCtr="0">
            <a:noAutofit/>
          </a:bodyPr>
          <a:lstStyle/>
          <a:p>
            <a:pPr marL="0" marR="0" lvl="0" indent="0" algn="ctr" defTabSz="1066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Aims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1E406D6F-1DFE-0248-99AB-C9F2828CC10B}"/>
              </a:ext>
            </a:extLst>
          </p:cNvPr>
          <p:cNvSpPr/>
          <p:nvPr/>
        </p:nvSpPr>
        <p:spPr>
          <a:xfrm>
            <a:off x="4883800" y="5019718"/>
            <a:ext cx="2062796" cy="995313"/>
          </a:xfrm>
          <a:prstGeom prst="roundRect">
            <a:avLst/>
          </a:prstGeom>
          <a:solidFill>
            <a:srgbClr val="B093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Innovations@sbarc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60ADF310-DCB7-874F-8991-8C8C7834EDFA}"/>
              </a:ext>
            </a:extLst>
          </p:cNvPr>
          <p:cNvSpPr/>
          <p:nvPr/>
        </p:nvSpPr>
        <p:spPr>
          <a:xfrm>
            <a:off x="7366012" y="5026671"/>
            <a:ext cx="2062796" cy="995312"/>
          </a:xfrm>
          <a:prstGeom prst="roundRect">
            <a:avLst/>
          </a:prstGeom>
          <a:solidFill>
            <a:srgbClr val="BD86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 Science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 Park (SPARK)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5BEB606-CB67-BE4B-A757-C2893FDA41B1}"/>
              </a:ext>
            </a:extLst>
          </p:cNvPr>
          <p:cNvCxnSpPr/>
          <p:nvPr/>
        </p:nvCxnSpPr>
        <p:spPr>
          <a:xfrm>
            <a:off x="8429890" y="4695679"/>
            <a:ext cx="0" cy="342538"/>
          </a:xfrm>
          <a:prstGeom prst="straightConnector1">
            <a:avLst/>
          </a:prstGeom>
          <a:ln w="73025">
            <a:solidFill>
              <a:srgbClr val="BD86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1E9942A5-3C32-CD46-8DA3-47B4AC2C4E16}"/>
              </a:ext>
            </a:extLst>
          </p:cNvPr>
          <p:cNvCxnSpPr/>
          <p:nvPr/>
        </p:nvCxnSpPr>
        <p:spPr>
          <a:xfrm>
            <a:off x="5853741" y="4684133"/>
            <a:ext cx="0" cy="342538"/>
          </a:xfrm>
          <a:prstGeom prst="straightConnector1">
            <a:avLst/>
          </a:prstGeom>
          <a:ln w="73025">
            <a:solidFill>
              <a:srgbClr val="B093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82F6E86-31C1-4C44-BBA4-DD921A091A63}"/>
              </a:ext>
            </a:extLst>
          </p:cNvPr>
          <p:cNvSpPr/>
          <p:nvPr/>
        </p:nvSpPr>
        <p:spPr>
          <a:xfrm>
            <a:off x="9708447" y="5038217"/>
            <a:ext cx="2062796" cy="958316"/>
          </a:xfrm>
          <a:prstGeom prst="roundRect">
            <a:avLst/>
          </a:prstGeom>
          <a:solidFill>
            <a:srgbClr val="B093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Commercialisation Impact, &amp; Business Engagement Teams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D691DC7-D5A8-654C-A22C-CBEE99478438}"/>
              </a:ext>
            </a:extLst>
          </p:cNvPr>
          <p:cNvCxnSpPr/>
          <p:nvPr/>
        </p:nvCxnSpPr>
        <p:spPr>
          <a:xfrm>
            <a:off x="10697411" y="4695679"/>
            <a:ext cx="0" cy="342538"/>
          </a:xfrm>
          <a:prstGeom prst="straightConnector1">
            <a:avLst/>
          </a:prstGeom>
          <a:ln w="73025">
            <a:solidFill>
              <a:srgbClr val="B093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687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Box 1"/>
          <p:cNvSpPr txBox="1">
            <a:spLocks noChangeArrowheads="1"/>
          </p:cNvSpPr>
          <p:nvPr/>
        </p:nvSpPr>
        <p:spPr bwMode="auto">
          <a:xfrm>
            <a:off x="1524551" y="457200"/>
            <a:ext cx="89564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 charset="0"/>
                <a:ea typeface="MS PGothic" pitchFamily="34" charset="-128"/>
                <a:cs typeface="+mn-cs"/>
              </a:rPr>
              <a:t>Overview: The Physical Space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96146" y="1579471"/>
            <a:ext cx="8307365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63241"/>
              </a:buClr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B6324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Innovations@sbarc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includes 2,900m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of lettable space, including 500m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of wet labs and 300m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of co-working area, p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roviding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incubation, grow-on and commercial letting space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B6324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SPARK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will co-locate researchers with key stakeholders, supporting and developing innovative knowledge-based clusters (for example, crime &amp; security, civil society, economy, &amp; public services innovation)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B6324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University business-facing professional services teams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B6324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Behavioural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Lab,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Visualisation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Lab,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RemakerSpace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Centre and Secure Data Lab to support collaborative research and innovation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B6324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Shared communal spaces, and café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B6324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B6324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90" y="2310653"/>
            <a:ext cx="3707656" cy="28064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601F3D-CB79-C84E-B692-DCE7A7165490}"/>
              </a:ext>
            </a:extLst>
          </p:cNvPr>
          <p:cNvSpPr/>
          <p:nvPr/>
        </p:nvSpPr>
        <p:spPr>
          <a:xfrm>
            <a:off x="494660" y="6169262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https://www.youtube.com/watch?v=FKDERJc4CpM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97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99F86B-2E04-4018-9ED4-431D2028B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962615"/>
            <a:ext cx="3248038" cy="2152183"/>
          </a:xfrm>
          <a:prstGeom prst="rect">
            <a:avLst/>
          </a:prstGeom>
        </p:spPr>
      </p:pic>
      <p:pic>
        <p:nvPicPr>
          <p:cNvPr id="7" name="Picture 6" descr="A group of people in a room&#10;&#10;Description automatically generated">
            <a:extLst>
              <a:ext uri="{FF2B5EF4-FFF2-40B4-BE49-F238E27FC236}">
                <a16:creationId xmlns:a16="http://schemas.microsoft.com/office/drawing/2014/main" id="{BA282F62-4C3D-4D06-80C1-4F567C58CD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5636"/>
            <a:ext cx="3248038" cy="23200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0904FF-F704-408D-A3B0-5BED401AB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4587" y="463754"/>
            <a:ext cx="91828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 panose="020B0704020202020204" pitchFamily="34" charset="0"/>
                <a:ea typeface="MS PGothic" pitchFamily="34" charset="-128"/>
                <a:cs typeface="Arial Bold" panose="020B0704020202020204" pitchFamily="34" charset="0"/>
              </a:rPr>
              <a:t>SPARK Vision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596CC2AD-3F27-AE41-9ADB-54B3838398BB}"/>
              </a:ext>
            </a:extLst>
          </p:cNvPr>
          <p:cNvGraphicFramePr/>
          <p:nvPr/>
        </p:nvGraphicFramePr>
        <p:xfrm>
          <a:off x="2988421" y="1642515"/>
          <a:ext cx="6211973" cy="49445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3948F2E4-7586-AD43-A51C-CF31C9BBC1CA}"/>
              </a:ext>
            </a:extLst>
          </p:cNvPr>
          <p:cNvSpPr/>
          <p:nvPr/>
        </p:nvSpPr>
        <p:spPr>
          <a:xfrm>
            <a:off x="5359833" y="32525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community driven by expertise, creativity, curiosity and entrepreneurship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focused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tackling the complex challenges facing societies around the world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16DF4B-E136-8F41-86D4-2ABF7D4C5F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40777" y="1962615"/>
            <a:ext cx="3248039" cy="21521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25F17E-0CA8-F049-8617-F34D7EB88A9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13"/>
          <a:stretch/>
        </p:blipFill>
        <p:spPr>
          <a:xfrm>
            <a:off x="8940777" y="4165636"/>
            <a:ext cx="3244856" cy="232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5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FA058569-380A-784D-A68E-CFD8F9C28395}"/>
              </a:ext>
            </a:extLst>
          </p:cNvPr>
          <p:cNvGrpSpPr/>
          <p:nvPr/>
        </p:nvGrpSpPr>
        <p:grpSpPr>
          <a:xfrm>
            <a:off x="4046150" y="177776"/>
            <a:ext cx="6803963" cy="6502111"/>
            <a:chOff x="4139934" y="35520"/>
            <a:chExt cx="6803963" cy="6502111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02C97635-E012-D94B-B943-E4B56345F724}"/>
                </a:ext>
              </a:extLst>
            </p:cNvPr>
            <p:cNvSpPr/>
            <p:nvPr/>
          </p:nvSpPr>
          <p:spPr>
            <a:xfrm>
              <a:off x="8580180" y="4848873"/>
              <a:ext cx="1270360" cy="1090534"/>
            </a:xfrm>
            <a:custGeom>
              <a:avLst/>
              <a:gdLst>
                <a:gd name="connsiteX0" fmla="*/ 0 w 1270360"/>
                <a:gd name="connsiteY0" fmla="*/ 545267 h 1090534"/>
                <a:gd name="connsiteX1" fmla="*/ 272634 w 1270360"/>
                <a:gd name="connsiteY1" fmla="*/ 0 h 1090534"/>
                <a:gd name="connsiteX2" fmla="*/ 997727 w 1270360"/>
                <a:gd name="connsiteY2" fmla="*/ 0 h 1090534"/>
                <a:gd name="connsiteX3" fmla="*/ 1270360 w 1270360"/>
                <a:gd name="connsiteY3" fmla="*/ 545267 h 1090534"/>
                <a:gd name="connsiteX4" fmla="*/ 997727 w 1270360"/>
                <a:gd name="connsiteY4" fmla="*/ 1090534 h 1090534"/>
                <a:gd name="connsiteX5" fmla="*/ 272634 w 1270360"/>
                <a:gd name="connsiteY5" fmla="*/ 1090534 h 1090534"/>
                <a:gd name="connsiteX6" fmla="*/ 0 w 1270360"/>
                <a:gd name="connsiteY6" fmla="*/ 545267 h 109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0360" h="1090534">
                  <a:moveTo>
                    <a:pt x="0" y="545267"/>
                  </a:moveTo>
                  <a:lnTo>
                    <a:pt x="272634" y="0"/>
                  </a:lnTo>
                  <a:lnTo>
                    <a:pt x="997727" y="0"/>
                  </a:lnTo>
                  <a:lnTo>
                    <a:pt x="1270360" y="545267"/>
                  </a:lnTo>
                  <a:lnTo>
                    <a:pt x="997727" y="1090534"/>
                  </a:lnTo>
                  <a:lnTo>
                    <a:pt x="272634" y="1090534"/>
                  </a:lnTo>
                  <a:lnTo>
                    <a:pt x="0" y="545267"/>
                  </a:lnTo>
                  <a:close/>
                </a:path>
              </a:pathLst>
            </a:cu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6741" tIns="181591" rIns="196741" bIns="181591" numCol="1" spcCol="1270" anchor="ctr" anchorCtr="0">
              <a:noAutofit/>
            </a:bodyPr>
            <a:lstStyle/>
            <a:p>
              <a:pPr marL="0" marR="0" lvl="0" indent="0" algn="ctr" defTabSz="444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Sustainable Places Research Institute </a:t>
              </a:r>
            </a:p>
          </p:txBody>
        </p:sp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77201F76-425B-534F-BB85-CD974543E881}"/>
                </a:ext>
              </a:extLst>
            </p:cNvPr>
            <p:cNvSpPr/>
            <p:nvPr/>
          </p:nvSpPr>
          <p:spPr>
            <a:xfrm>
              <a:off x="9470145" y="4895175"/>
              <a:ext cx="147985" cy="127734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4406CCA5-0C2B-BC49-A9C6-B2F1FAFEFCCD}"/>
                </a:ext>
              </a:extLst>
            </p:cNvPr>
            <p:cNvSpPr/>
            <p:nvPr/>
          </p:nvSpPr>
          <p:spPr>
            <a:xfrm>
              <a:off x="9673537" y="4270455"/>
              <a:ext cx="1270360" cy="1090534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5000" r="-15000"/>
              </a:stretch>
            </a:blipFill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82147327-F7C6-F147-81F5-23E38286640F}"/>
                </a:ext>
              </a:extLst>
            </p:cNvPr>
            <p:cNvSpPr/>
            <p:nvPr/>
          </p:nvSpPr>
          <p:spPr>
            <a:xfrm>
              <a:off x="9679109" y="4769443"/>
              <a:ext cx="147985" cy="127734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23BB6CA-1E22-654A-B07A-3BFC80F35200}"/>
                </a:ext>
              </a:extLst>
            </p:cNvPr>
            <p:cNvSpPr/>
            <p:nvPr/>
          </p:nvSpPr>
          <p:spPr>
            <a:xfrm>
              <a:off x="4198549" y="1229306"/>
              <a:ext cx="1270360" cy="1090534"/>
            </a:xfrm>
            <a:custGeom>
              <a:avLst/>
              <a:gdLst>
                <a:gd name="connsiteX0" fmla="*/ 0 w 1270360"/>
                <a:gd name="connsiteY0" fmla="*/ 545267 h 1090534"/>
                <a:gd name="connsiteX1" fmla="*/ 272634 w 1270360"/>
                <a:gd name="connsiteY1" fmla="*/ 0 h 1090534"/>
                <a:gd name="connsiteX2" fmla="*/ 997727 w 1270360"/>
                <a:gd name="connsiteY2" fmla="*/ 0 h 1090534"/>
                <a:gd name="connsiteX3" fmla="*/ 1270360 w 1270360"/>
                <a:gd name="connsiteY3" fmla="*/ 545267 h 1090534"/>
                <a:gd name="connsiteX4" fmla="*/ 997727 w 1270360"/>
                <a:gd name="connsiteY4" fmla="*/ 1090534 h 1090534"/>
                <a:gd name="connsiteX5" fmla="*/ 272634 w 1270360"/>
                <a:gd name="connsiteY5" fmla="*/ 1090534 h 1090534"/>
                <a:gd name="connsiteX6" fmla="*/ 0 w 1270360"/>
                <a:gd name="connsiteY6" fmla="*/ 545267 h 109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0360" h="1090534">
                  <a:moveTo>
                    <a:pt x="0" y="545267"/>
                  </a:moveTo>
                  <a:lnTo>
                    <a:pt x="272634" y="0"/>
                  </a:lnTo>
                  <a:lnTo>
                    <a:pt x="997727" y="0"/>
                  </a:lnTo>
                  <a:lnTo>
                    <a:pt x="1270360" y="545267"/>
                  </a:lnTo>
                  <a:lnTo>
                    <a:pt x="997727" y="1090534"/>
                  </a:lnTo>
                  <a:lnTo>
                    <a:pt x="272634" y="1090534"/>
                  </a:lnTo>
                  <a:lnTo>
                    <a:pt x="0" y="545267"/>
                  </a:lnTo>
                  <a:close/>
                </a:path>
              </a:pathLst>
            </a:cu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6741" tIns="180321" rIns="196741" bIns="180321" numCol="1" spcCol="1270" anchor="ctr" anchorCtr="0">
              <a:noAutofit/>
            </a:bodyPr>
            <a:lstStyle/>
            <a:p>
              <a:pPr marL="0" marR="0" lvl="0" indent="0" algn="ctr" defTabSz="400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Wales Institute of Social &amp; Economic Research and Data (</a:t>
              </a:r>
              <a:r>
                <a:rPr kumimoji="0" lang="en-GB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incl</a:t>
              </a: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ESRC Civil Society research centre) (WISERD)</a:t>
              </a:r>
            </a:p>
          </p:txBody>
        </p: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7C822B56-1BDC-044D-AC3D-FA3642EA7CB7}"/>
                </a:ext>
              </a:extLst>
            </p:cNvPr>
            <p:cNvSpPr/>
            <p:nvPr/>
          </p:nvSpPr>
          <p:spPr>
            <a:xfrm>
              <a:off x="5072201" y="2172946"/>
              <a:ext cx="147985" cy="127734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498E2762-8A3E-C948-B1EE-5BDBF06E1913}"/>
                </a:ext>
              </a:extLst>
            </p:cNvPr>
            <p:cNvSpPr/>
            <p:nvPr/>
          </p:nvSpPr>
          <p:spPr>
            <a:xfrm>
              <a:off x="5290614" y="1833385"/>
              <a:ext cx="1270360" cy="1090534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65000" r="-65000"/>
              </a:stretch>
            </a:blipFill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8F2BDBBF-1065-CE4F-8A53-E0019EBBCDB0}"/>
                </a:ext>
              </a:extLst>
            </p:cNvPr>
            <p:cNvSpPr/>
            <p:nvPr/>
          </p:nvSpPr>
          <p:spPr>
            <a:xfrm>
              <a:off x="5321815" y="2318776"/>
              <a:ext cx="147985" cy="127734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595C6EAE-A0C2-FD48-A946-76EBE898921A}"/>
                </a:ext>
              </a:extLst>
            </p:cNvPr>
            <p:cNvSpPr/>
            <p:nvPr/>
          </p:nvSpPr>
          <p:spPr>
            <a:xfrm>
              <a:off x="4193200" y="3630382"/>
              <a:ext cx="1270360" cy="1090534"/>
            </a:xfrm>
            <a:custGeom>
              <a:avLst/>
              <a:gdLst>
                <a:gd name="connsiteX0" fmla="*/ 0 w 1270360"/>
                <a:gd name="connsiteY0" fmla="*/ 545267 h 1090534"/>
                <a:gd name="connsiteX1" fmla="*/ 272634 w 1270360"/>
                <a:gd name="connsiteY1" fmla="*/ 0 h 1090534"/>
                <a:gd name="connsiteX2" fmla="*/ 997727 w 1270360"/>
                <a:gd name="connsiteY2" fmla="*/ 0 h 1090534"/>
                <a:gd name="connsiteX3" fmla="*/ 1270360 w 1270360"/>
                <a:gd name="connsiteY3" fmla="*/ 545267 h 1090534"/>
                <a:gd name="connsiteX4" fmla="*/ 997727 w 1270360"/>
                <a:gd name="connsiteY4" fmla="*/ 1090534 h 1090534"/>
                <a:gd name="connsiteX5" fmla="*/ 272634 w 1270360"/>
                <a:gd name="connsiteY5" fmla="*/ 1090534 h 1090534"/>
                <a:gd name="connsiteX6" fmla="*/ 0 w 1270360"/>
                <a:gd name="connsiteY6" fmla="*/ 545267 h 109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0360" h="1090534">
                  <a:moveTo>
                    <a:pt x="0" y="545267"/>
                  </a:moveTo>
                  <a:lnTo>
                    <a:pt x="272634" y="0"/>
                  </a:lnTo>
                  <a:lnTo>
                    <a:pt x="997727" y="0"/>
                  </a:lnTo>
                  <a:lnTo>
                    <a:pt x="1270360" y="545267"/>
                  </a:lnTo>
                  <a:lnTo>
                    <a:pt x="997727" y="1090534"/>
                  </a:lnTo>
                  <a:lnTo>
                    <a:pt x="272634" y="1090534"/>
                  </a:lnTo>
                  <a:lnTo>
                    <a:pt x="0" y="545267"/>
                  </a:lnTo>
                  <a:close/>
                </a:path>
              </a:pathLst>
            </a:cu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6741" tIns="181591" rIns="196741" bIns="181591" numCol="1" spcCol="1270" anchor="ctr" anchorCtr="0">
              <a:noAutofit/>
            </a:bodyPr>
            <a:lstStyle/>
            <a:p>
              <a:pPr marL="0" marR="0" lvl="0" indent="0" algn="ctr" defTabSz="444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Welsh Economy Research Unit </a:t>
              </a:r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3235DA27-A597-A041-8F0F-83CBA260AFEE}"/>
                </a:ext>
              </a:extLst>
            </p:cNvPr>
            <p:cNvSpPr/>
            <p:nvPr/>
          </p:nvSpPr>
          <p:spPr>
            <a:xfrm>
              <a:off x="4460064" y="3645284"/>
              <a:ext cx="147985" cy="127734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22BEBEF4-6D08-4A4B-8862-813422B29284}"/>
                </a:ext>
              </a:extLst>
            </p:cNvPr>
            <p:cNvSpPr/>
            <p:nvPr/>
          </p:nvSpPr>
          <p:spPr>
            <a:xfrm>
              <a:off x="4202643" y="2425905"/>
              <a:ext cx="1270360" cy="1090534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9000" r="-9000"/>
              </a:stretch>
            </a:blipFill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B13ED1B2-1EDB-B145-A1FF-78242655139D}"/>
                </a:ext>
              </a:extLst>
            </p:cNvPr>
            <p:cNvSpPr/>
            <p:nvPr/>
          </p:nvSpPr>
          <p:spPr>
            <a:xfrm>
              <a:off x="4444598" y="3374815"/>
              <a:ext cx="147985" cy="127734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A280BB6-E4CA-C944-A6BA-6E9045B134A3}"/>
                </a:ext>
              </a:extLst>
            </p:cNvPr>
            <p:cNvSpPr/>
            <p:nvPr/>
          </p:nvSpPr>
          <p:spPr>
            <a:xfrm>
              <a:off x="5290614" y="627889"/>
              <a:ext cx="1270360" cy="1090534"/>
            </a:xfrm>
            <a:custGeom>
              <a:avLst/>
              <a:gdLst>
                <a:gd name="connsiteX0" fmla="*/ 0 w 1270360"/>
                <a:gd name="connsiteY0" fmla="*/ 545267 h 1090534"/>
                <a:gd name="connsiteX1" fmla="*/ 272634 w 1270360"/>
                <a:gd name="connsiteY1" fmla="*/ 0 h 1090534"/>
                <a:gd name="connsiteX2" fmla="*/ 997727 w 1270360"/>
                <a:gd name="connsiteY2" fmla="*/ 0 h 1090534"/>
                <a:gd name="connsiteX3" fmla="*/ 1270360 w 1270360"/>
                <a:gd name="connsiteY3" fmla="*/ 545267 h 1090534"/>
                <a:gd name="connsiteX4" fmla="*/ 997727 w 1270360"/>
                <a:gd name="connsiteY4" fmla="*/ 1090534 h 1090534"/>
                <a:gd name="connsiteX5" fmla="*/ 272634 w 1270360"/>
                <a:gd name="connsiteY5" fmla="*/ 1090534 h 1090534"/>
                <a:gd name="connsiteX6" fmla="*/ 0 w 1270360"/>
                <a:gd name="connsiteY6" fmla="*/ 545267 h 109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0360" h="1090534">
                  <a:moveTo>
                    <a:pt x="0" y="545267"/>
                  </a:moveTo>
                  <a:lnTo>
                    <a:pt x="272634" y="0"/>
                  </a:lnTo>
                  <a:lnTo>
                    <a:pt x="997727" y="0"/>
                  </a:lnTo>
                  <a:lnTo>
                    <a:pt x="1270360" y="545267"/>
                  </a:lnTo>
                  <a:lnTo>
                    <a:pt x="997727" y="1090534"/>
                  </a:lnTo>
                  <a:lnTo>
                    <a:pt x="272634" y="1090534"/>
                  </a:lnTo>
                  <a:lnTo>
                    <a:pt x="0" y="545267"/>
                  </a:lnTo>
                  <a:close/>
                </a:path>
              </a:pathLst>
            </a:cu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6741" tIns="181591" rIns="196741" bIns="181591" numCol="1" spcCol="1270" anchor="ctr" anchorCtr="0">
              <a:noAutofit/>
            </a:bodyPr>
            <a:lstStyle/>
            <a:p>
              <a:pPr marL="0" marR="0" lvl="0" indent="0" algn="ctr" defTabSz="444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Wolfson Centre for Young People’s Mental Health</a:t>
              </a:r>
            </a:p>
          </p:txBody>
        </p:sp>
        <p:sp>
          <p:nvSpPr>
            <p:cNvPr id="17" name="Hexagon 16">
              <a:extLst>
                <a:ext uri="{FF2B5EF4-FFF2-40B4-BE49-F238E27FC236}">
                  <a16:creationId xmlns:a16="http://schemas.microsoft.com/office/drawing/2014/main" id="{DA733D42-91B5-DB4B-A9E7-C74474DC0EA2}"/>
                </a:ext>
              </a:extLst>
            </p:cNvPr>
            <p:cNvSpPr/>
            <p:nvPr/>
          </p:nvSpPr>
          <p:spPr>
            <a:xfrm>
              <a:off x="6389810" y="1110619"/>
              <a:ext cx="147985" cy="127734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7F0926A2-46A2-2748-9CD8-C3E26E422E52}"/>
                </a:ext>
              </a:extLst>
            </p:cNvPr>
            <p:cNvSpPr/>
            <p:nvPr/>
          </p:nvSpPr>
          <p:spPr>
            <a:xfrm>
              <a:off x="6383570" y="1241015"/>
              <a:ext cx="1270360" cy="1090534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8000" b="-8000"/>
              </a:stretch>
            </a:blipFill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Hexagon 18">
              <a:extLst>
                <a:ext uri="{FF2B5EF4-FFF2-40B4-BE49-F238E27FC236}">
                  <a16:creationId xmlns:a16="http://schemas.microsoft.com/office/drawing/2014/main" id="{30554976-3186-EE4E-AD6A-0CAFF3155369}"/>
                </a:ext>
              </a:extLst>
            </p:cNvPr>
            <p:cNvSpPr/>
            <p:nvPr/>
          </p:nvSpPr>
          <p:spPr>
            <a:xfrm>
              <a:off x="6631402" y="1260175"/>
              <a:ext cx="147985" cy="127734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20D289F-848D-3B46-861A-D5E050DB974F}"/>
                </a:ext>
              </a:extLst>
            </p:cNvPr>
            <p:cNvSpPr/>
            <p:nvPr/>
          </p:nvSpPr>
          <p:spPr>
            <a:xfrm>
              <a:off x="6383570" y="35520"/>
              <a:ext cx="1270360" cy="1090534"/>
            </a:xfrm>
            <a:custGeom>
              <a:avLst/>
              <a:gdLst>
                <a:gd name="connsiteX0" fmla="*/ 0 w 1270360"/>
                <a:gd name="connsiteY0" fmla="*/ 545267 h 1090534"/>
                <a:gd name="connsiteX1" fmla="*/ 272634 w 1270360"/>
                <a:gd name="connsiteY1" fmla="*/ 0 h 1090534"/>
                <a:gd name="connsiteX2" fmla="*/ 997727 w 1270360"/>
                <a:gd name="connsiteY2" fmla="*/ 0 h 1090534"/>
                <a:gd name="connsiteX3" fmla="*/ 1270360 w 1270360"/>
                <a:gd name="connsiteY3" fmla="*/ 545267 h 1090534"/>
                <a:gd name="connsiteX4" fmla="*/ 997727 w 1270360"/>
                <a:gd name="connsiteY4" fmla="*/ 1090534 h 1090534"/>
                <a:gd name="connsiteX5" fmla="*/ 272634 w 1270360"/>
                <a:gd name="connsiteY5" fmla="*/ 1090534 h 1090534"/>
                <a:gd name="connsiteX6" fmla="*/ 0 w 1270360"/>
                <a:gd name="connsiteY6" fmla="*/ 545267 h 109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0360" h="1090534">
                  <a:moveTo>
                    <a:pt x="0" y="545267"/>
                  </a:moveTo>
                  <a:lnTo>
                    <a:pt x="272634" y="0"/>
                  </a:lnTo>
                  <a:lnTo>
                    <a:pt x="997727" y="0"/>
                  </a:lnTo>
                  <a:lnTo>
                    <a:pt x="1270360" y="545267"/>
                  </a:lnTo>
                  <a:lnTo>
                    <a:pt x="997727" y="1090534"/>
                  </a:lnTo>
                  <a:lnTo>
                    <a:pt x="272634" y="1090534"/>
                  </a:lnTo>
                  <a:lnTo>
                    <a:pt x="0" y="545267"/>
                  </a:lnTo>
                  <a:close/>
                </a:path>
              </a:pathLst>
            </a:cu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6741" tIns="181591" rIns="196741" bIns="181591" numCol="1" spcCol="1270" anchor="ctr" anchorCtr="0">
              <a:noAutofit/>
            </a:bodyPr>
            <a:lstStyle/>
            <a:p>
              <a:pPr marL="0" marR="0" lvl="0" indent="0" algn="ctr" defTabSz="444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Wales Centre for Public Policy (WCPP)</a:t>
              </a:r>
            </a:p>
          </p:txBody>
        </p:sp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08C38E4B-12AA-CF48-ABF1-67753DF70CB3}"/>
                </a:ext>
              </a:extLst>
            </p:cNvPr>
            <p:cNvSpPr/>
            <p:nvPr/>
          </p:nvSpPr>
          <p:spPr>
            <a:xfrm>
              <a:off x="7482766" y="524105"/>
              <a:ext cx="147985" cy="127734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8AC979B3-6007-4B48-A12B-8008D3DBB8BD}"/>
                </a:ext>
              </a:extLst>
            </p:cNvPr>
            <p:cNvSpPr/>
            <p:nvPr/>
          </p:nvSpPr>
          <p:spPr>
            <a:xfrm>
              <a:off x="7476526" y="643856"/>
              <a:ext cx="1270360" cy="1090534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8000" b="-8000"/>
              </a:stretch>
            </a:blipFill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00C1FD73-C4BF-AE46-AA18-599209CE647F}"/>
                </a:ext>
              </a:extLst>
            </p:cNvPr>
            <p:cNvSpPr/>
            <p:nvPr/>
          </p:nvSpPr>
          <p:spPr>
            <a:xfrm>
              <a:off x="7729707" y="667806"/>
              <a:ext cx="147985" cy="127734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C7E1F208-AE1B-BD4D-BAF6-A9104230476F}"/>
                </a:ext>
              </a:extLst>
            </p:cNvPr>
            <p:cNvSpPr/>
            <p:nvPr/>
          </p:nvSpPr>
          <p:spPr>
            <a:xfrm>
              <a:off x="7476526" y="1847223"/>
              <a:ext cx="1270360" cy="1090534"/>
            </a:xfrm>
            <a:custGeom>
              <a:avLst/>
              <a:gdLst>
                <a:gd name="connsiteX0" fmla="*/ 0 w 1270360"/>
                <a:gd name="connsiteY0" fmla="*/ 545267 h 1090534"/>
                <a:gd name="connsiteX1" fmla="*/ 272634 w 1270360"/>
                <a:gd name="connsiteY1" fmla="*/ 0 h 1090534"/>
                <a:gd name="connsiteX2" fmla="*/ 997727 w 1270360"/>
                <a:gd name="connsiteY2" fmla="*/ 0 h 1090534"/>
                <a:gd name="connsiteX3" fmla="*/ 1270360 w 1270360"/>
                <a:gd name="connsiteY3" fmla="*/ 545267 h 1090534"/>
                <a:gd name="connsiteX4" fmla="*/ 997727 w 1270360"/>
                <a:gd name="connsiteY4" fmla="*/ 1090534 h 1090534"/>
                <a:gd name="connsiteX5" fmla="*/ 272634 w 1270360"/>
                <a:gd name="connsiteY5" fmla="*/ 1090534 h 1090534"/>
                <a:gd name="connsiteX6" fmla="*/ 0 w 1270360"/>
                <a:gd name="connsiteY6" fmla="*/ 545267 h 109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0360" h="1090534">
                  <a:moveTo>
                    <a:pt x="0" y="545267"/>
                  </a:moveTo>
                  <a:lnTo>
                    <a:pt x="272634" y="0"/>
                  </a:lnTo>
                  <a:lnTo>
                    <a:pt x="997727" y="0"/>
                  </a:lnTo>
                  <a:lnTo>
                    <a:pt x="1270360" y="545267"/>
                  </a:lnTo>
                  <a:lnTo>
                    <a:pt x="997727" y="1090534"/>
                  </a:lnTo>
                  <a:lnTo>
                    <a:pt x="272634" y="1090534"/>
                  </a:lnTo>
                  <a:lnTo>
                    <a:pt x="0" y="545267"/>
                  </a:lnTo>
                  <a:close/>
                </a:path>
              </a:pathLst>
            </a:cu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6741" tIns="181591" rIns="196741" bIns="181591" numCol="1" spcCol="1270" anchor="ctr" anchorCtr="0">
              <a:noAutofit/>
            </a:bodyPr>
            <a:lstStyle/>
            <a:p>
              <a:pPr marL="0" marR="0" lvl="0" indent="0" algn="ctr" defTabSz="444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Centre for Innovation Policy Research</a:t>
              </a:r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5040D645-B9E5-984F-B6A4-5113DDEF1701}"/>
                </a:ext>
              </a:extLst>
            </p:cNvPr>
            <p:cNvSpPr/>
            <p:nvPr/>
          </p:nvSpPr>
          <p:spPr>
            <a:xfrm>
              <a:off x="7727924" y="2802571"/>
              <a:ext cx="147985" cy="127734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D53C9CBE-0101-3845-82FD-78EBCE586E24}"/>
                </a:ext>
              </a:extLst>
            </p:cNvPr>
            <p:cNvSpPr/>
            <p:nvPr/>
          </p:nvSpPr>
          <p:spPr>
            <a:xfrm>
              <a:off x="6383570" y="2444382"/>
              <a:ext cx="1270360" cy="1090534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1000" b="-11000"/>
              </a:stretch>
            </a:blipFill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586E03FB-8F56-AC4A-931F-8BC0CB5837CD}"/>
                </a:ext>
              </a:extLst>
            </p:cNvPr>
            <p:cNvSpPr/>
            <p:nvPr/>
          </p:nvSpPr>
          <p:spPr>
            <a:xfrm>
              <a:off x="7492573" y="2922855"/>
              <a:ext cx="147985" cy="127734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B1EDB405-0FBD-C74C-B75D-ABB47C2DD567}"/>
                </a:ext>
              </a:extLst>
            </p:cNvPr>
            <p:cNvSpPr/>
            <p:nvPr/>
          </p:nvSpPr>
          <p:spPr>
            <a:xfrm>
              <a:off x="6376249" y="4852713"/>
              <a:ext cx="1270360" cy="1090534"/>
            </a:xfrm>
            <a:custGeom>
              <a:avLst/>
              <a:gdLst>
                <a:gd name="connsiteX0" fmla="*/ 0 w 1270360"/>
                <a:gd name="connsiteY0" fmla="*/ 545267 h 1090534"/>
                <a:gd name="connsiteX1" fmla="*/ 272634 w 1270360"/>
                <a:gd name="connsiteY1" fmla="*/ 0 h 1090534"/>
                <a:gd name="connsiteX2" fmla="*/ 997727 w 1270360"/>
                <a:gd name="connsiteY2" fmla="*/ 0 h 1090534"/>
                <a:gd name="connsiteX3" fmla="*/ 1270360 w 1270360"/>
                <a:gd name="connsiteY3" fmla="*/ 545267 h 1090534"/>
                <a:gd name="connsiteX4" fmla="*/ 997727 w 1270360"/>
                <a:gd name="connsiteY4" fmla="*/ 1090534 h 1090534"/>
                <a:gd name="connsiteX5" fmla="*/ 272634 w 1270360"/>
                <a:gd name="connsiteY5" fmla="*/ 1090534 h 1090534"/>
                <a:gd name="connsiteX6" fmla="*/ 0 w 1270360"/>
                <a:gd name="connsiteY6" fmla="*/ 545267 h 109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0360" h="1090534">
                  <a:moveTo>
                    <a:pt x="0" y="545267"/>
                  </a:moveTo>
                  <a:lnTo>
                    <a:pt x="272634" y="0"/>
                  </a:lnTo>
                  <a:lnTo>
                    <a:pt x="997727" y="0"/>
                  </a:lnTo>
                  <a:lnTo>
                    <a:pt x="1270360" y="545267"/>
                  </a:lnTo>
                  <a:lnTo>
                    <a:pt x="997727" y="1090534"/>
                  </a:lnTo>
                  <a:lnTo>
                    <a:pt x="272634" y="1090534"/>
                  </a:lnTo>
                  <a:lnTo>
                    <a:pt x="0" y="545267"/>
                  </a:lnTo>
                  <a:close/>
                </a:path>
              </a:pathLst>
            </a:cu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6741" tIns="181591" rIns="196741" bIns="181591" numCol="1" spcCol="1270" anchor="ctr" anchorCtr="0">
              <a:noAutofit/>
            </a:bodyPr>
            <a:lstStyle/>
            <a:p>
              <a:pPr marL="0" marR="0" lvl="0" indent="0" algn="ctr" defTabSz="444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ESRC Centre for Climate Change &amp; Social Transformations</a:t>
              </a:r>
            </a:p>
          </p:txBody>
        </p:sp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A46154DA-9B02-7D4B-80FE-E883F6CD7125}"/>
                </a:ext>
              </a:extLst>
            </p:cNvPr>
            <p:cNvSpPr/>
            <p:nvPr/>
          </p:nvSpPr>
          <p:spPr>
            <a:xfrm>
              <a:off x="7455815" y="5348116"/>
              <a:ext cx="147985" cy="127734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Hexagon 29">
              <a:extLst>
                <a:ext uri="{FF2B5EF4-FFF2-40B4-BE49-F238E27FC236}">
                  <a16:creationId xmlns:a16="http://schemas.microsoft.com/office/drawing/2014/main" id="{D0A5D799-983C-BB4D-89B9-9C472FF32606}"/>
                </a:ext>
              </a:extLst>
            </p:cNvPr>
            <p:cNvSpPr/>
            <p:nvPr/>
          </p:nvSpPr>
          <p:spPr>
            <a:xfrm>
              <a:off x="7465734" y="5447097"/>
              <a:ext cx="1270360" cy="1090534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8000" b="-8000"/>
              </a:stretch>
            </a:blipFill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Hexagon 30">
              <a:extLst>
                <a:ext uri="{FF2B5EF4-FFF2-40B4-BE49-F238E27FC236}">
                  <a16:creationId xmlns:a16="http://schemas.microsoft.com/office/drawing/2014/main" id="{513E7A86-FC85-274E-91C8-F267E6D94F56}"/>
                </a:ext>
              </a:extLst>
            </p:cNvPr>
            <p:cNvSpPr/>
            <p:nvPr/>
          </p:nvSpPr>
          <p:spPr>
            <a:xfrm>
              <a:off x="7727924" y="5464127"/>
              <a:ext cx="147985" cy="127734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86FA291-E978-8D47-9E68-725DF02C1C40}"/>
                </a:ext>
              </a:extLst>
            </p:cNvPr>
            <p:cNvSpPr/>
            <p:nvPr/>
          </p:nvSpPr>
          <p:spPr>
            <a:xfrm>
              <a:off x="8564133" y="2458220"/>
              <a:ext cx="1270360" cy="1090534"/>
            </a:xfrm>
            <a:custGeom>
              <a:avLst/>
              <a:gdLst>
                <a:gd name="connsiteX0" fmla="*/ 0 w 1270360"/>
                <a:gd name="connsiteY0" fmla="*/ 545267 h 1090534"/>
                <a:gd name="connsiteX1" fmla="*/ 272634 w 1270360"/>
                <a:gd name="connsiteY1" fmla="*/ 0 h 1090534"/>
                <a:gd name="connsiteX2" fmla="*/ 997727 w 1270360"/>
                <a:gd name="connsiteY2" fmla="*/ 0 h 1090534"/>
                <a:gd name="connsiteX3" fmla="*/ 1270360 w 1270360"/>
                <a:gd name="connsiteY3" fmla="*/ 545267 h 1090534"/>
                <a:gd name="connsiteX4" fmla="*/ 997727 w 1270360"/>
                <a:gd name="connsiteY4" fmla="*/ 1090534 h 1090534"/>
                <a:gd name="connsiteX5" fmla="*/ 272634 w 1270360"/>
                <a:gd name="connsiteY5" fmla="*/ 1090534 h 1090534"/>
                <a:gd name="connsiteX6" fmla="*/ 0 w 1270360"/>
                <a:gd name="connsiteY6" fmla="*/ 545267 h 109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0360" h="1090534">
                  <a:moveTo>
                    <a:pt x="0" y="545267"/>
                  </a:moveTo>
                  <a:lnTo>
                    <a:pt x="272634" y="0"/>
                  </a:lnTo>
                  <a:lnTo>
                    <a:pt x="997727" y="0"/>
                  </a:lnTo>
                  <a:lnTo>
                    <a:pt x="1270360" y="545267"/>
                  </a:lnTo>
                  <a:lnTo>
                    <a:pt x="997727" y="1090534"/>
                  </a:lnTo>
                  <a:lnTo>
                    <a:pt x="272634" y="1090534"/>
                  </a:lnTo>
                  <a:lnTo>
                    <a:pt x="0" y="545267"/>
                  </a:lnTo>
                  <a:close/>
                </a:path>
              </a:pathLst>
            </a:cu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6741" tIns="181591" rIns="196741" bIns="181591" numCol="1" spcCol="1270" anchor="ctr" anchorCtr="0">
              <a:noAutofit/>
            </a:bodyPr>
            <a:lstStyle/>
            <a:p>
              <a:pPr marL="0" marR="0" lvl="0" indent="0" algn="ctr" defTabSz="444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Crime &amp; Security Research Institute</a:t>
              </a:r>
            </a:p>
          </p:txBody>
        </p:sp>
        <p:sp>
          <p:nvSpPr>
            <p:cNvPr id="33" name="Hexagon 32">
              <a:extLst>
                <a:ext uri="{FF2B5EF4-FFF2-40B4-BE49-F238E27FC236}">
                  <a16:creationId xmlns:a16="http://schemas.microsoft.com/office/drawing/2014/main" id="{91811BEA-ACC9-5843-BC01-25D898571C85}"/>
                </a:ext>
              </a:extLst>
            </p:cNvPr>
            <p:cNvSpPr/>
            <p:nvPr/>
          </p:nvSpPr>
          <p:spPr>
            <a:xfrm>
              <a:off x="8815531" y="3413569"/>
              <a:ext cx="147985" cy="127734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Hexagon 33">
              <a:extLst>
                <a:ext uri="{FF2B5EF4-FFF2-40B4-BE49-F238E27FC236}">
                  <a16:creationId xmlns:a16="http://schemas.microsoft.com/office/drawing/2014/main" id="{19039818-444A-8246-86C0-3D7B588D8022}"/>
                </a:ext>
              </a:extLst>
            </p:cNvPr>
            <p:cNvSpPr/>
            <p:nvPr/>
          </p:nvSpPr>
          <p:spPr>
            <a:xfrm>
              <a:off x="7471177" y="3054338"/>
              <a:ext cx="1270360" cy="1092617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2000" b="-2000"/>
              </a:stretch>
            </a:blipFill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Hexagon 34">
              <a:extLst>
                <a:ext uri="{FF2B5EF4-FFF2-40B4-BE49-F238E27FC236}">
                  <a16:creationId xmlns:a16="http://schemas.microsoft.com/office/drawing/2014/main" id="{21DA9F80-12D5-3940-82CC-E50D0906033E}"/>
                </a:ext>
              </a:extLst>
            </p:cNvPr>
            <p:cNvSpPr/>
            <p:nvPr/>
          </p:nvSpPr>
          <p:spPr>
            <a:xfrm>
              <a:off x="8580180" y="3533852"/>
              <a:ext cx="147985" cy="127734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B90F0510-D5C5-2947-A43C-0007A57384CB}"/>
                </a:ext>
              </a:extLst>
            </p:cNvPr>
            <p:cNvSpPr/>
            <p:nvPr/>
          </p:nvSpPr>
          <p:spPr>
            <a:xfrm>
              <a:off x="8568591" y="47229"/>
              <a:ext cx="1270360" cy="1090534"/>
            </a:xfrm>
            <a:custGeom>
              <a:avLst/>
              <a:gdLst>
                <a:gd name="connsiteX0" fmla="*/ 0 w 1270360"/>
                <a:gd name="connsiteY0" fmla="*/ 545267 h 1090534"/>
                <a:gd name="connsiteX1" fmla="*/ 272634 w 1270360"/>
                <a:gd name="connsiteY1" fmla="*/ 0 h 1090534"/>
                <a:gd name="connsiteX2" fmla="*/ 997727 w 1270360"/>
                <a:gd name="connsiteY2" fmla="*/ 0 h 1090534"/>
                <a:gd name="connsiteX3" fmla="*/ 1270360 w 1270360"/>
                <a:gd name="connsiteY3" fmla="*/ 545267 h 1090534"/>
                <a:gd name="connsiteX4" fmla="*/ 997727 w 1270360"/>
                <a:gd name="connsiteY4" fmla="*/ 1090534 h 1090534"/>
                <a:gd name="connsiteX5" fmla="*/ 272634 w 1270360"/>
                <a:gd name="connsiteY5" fmla="*/ 1090534 h 1090534"/>
                <a:gd name="connsiteX6" fmla="*/ 0 w 1270360"/>
                <a:gd name="connsiteY6" fmla="*/ 545267 h 109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0360" h="1090534">
                  <a:moveTo>
                    <a:pt x="0" y="545267"/>
                  </a:moveTo>
                  <a:lnTo>
                    <a:pt x="272634" y="0"/>
                  </a:lnTo>
                  <a:lnTo>
                    <a:pt x="997727" y="0"/>
                  </a:lnTo>
                  <a:lnTo>
                    <a:pt x="1270360" y="545267"/>
                  </a:lnTo>
                  <a:lnTo>
                    <a:pt x="997727" y="1090534"/>
                  </a:lnTo>
                  <a:lnTo>
                    <a:pt x="272634" y="1090534"/>
                  </a:lnTo>
                  <a:lnTo>
                    <a:pt x="0" y="545267"/>
                  </a:lnTo>
                  <a:close/>
                </a:path>
              </a:pathLst>
            </a:cu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6741" tIns="181591" rIns="196741" bIns="181591" numCol="1" spcCol="1270" anchor="ctr" anchorCtr="0">
              <a:noAutofit/>
            </a:bodyPr>
            <a:lstStyle/>
            <a:p>
              <a:pPr marL="0" marR="0" lvl="0" indent="0" algn="ctr" defTabSz="444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ESRC Wales Doctoral Training Partnership</a:t>
              </a:r>
            </a:p>
          </p:txBody>
        </p:sp>
        <p:sp>
          <p:nvSpPr>
            <p:cNvPr id="37" name="Hexagon 36">
              <a:extLst>
                <a:ext uri="{FF2B5EF4-FFF2-40B4-BE49-F238E27FC236}">
                  <a16:creationId xmlns:a16="http://schemas.microsoft.com/office/drawing/2014/main" id="{7DDB13AA-3C54-F94B-9C34-BCAFE68E4126}"/>
                </a:ext>
              </a:extLst>
            </p:cNvPr>
            <p:cNvSpPr/>
            <p:nvPr/>
          </p:nvSpPr>
          <p:spPr>
            <a:xfrm>
              <a:off x="9446700" y="1006303"/>
              <a:ext cx="147985" cy="127734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Hexagon 37">
              <a:extLst>
                <a:ext uri="{FF2B5EF4-FFF2-40B4-BE49-F238E27FC236}">
                  <a16:creationId xmlns:a16="http://schemas.microsoft.com/office/drawing/2014/main" id="{D52CE177-4BCF-9442-B29F-5366B16BB9CF}"/>
                </a:ext>
              </a:extLst>
            </p:cNvPr>
            <p:cNvSpPr/>
            <p:nvPr/>
          </p:nvSpPr>
          <p:spPr>
            <a:xfrm>
              <a:off x="8568591" y="1251128"/>
              <a:ext cx="1270360" cy="1090534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8000" b="-8000"/>
              </a:stretch>
            </a:blipFill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Hexagon 38">
              <a:extLst>
                <a:ext uri="{FF2B5EF4-FFF2-40B4-BE49-F238E27FC236}">
                  <a16:creationId xmlns:a16="http://schemas.microsoft.com/office/drawing/2014/main" id="{F0438715-ABC6-674B-A0A1-10A9A82432D5}"/>
                </a:ext>
              </a:extLst>
            </p:cNvPr>
            <p:cNvSpPr/>
            <p:nvPr/>
          </p:nvSpPr>
          <p:spPr>
            <a:xfrm>
              <a:off x="9446700" y="1257514"/>
              <a:ext cx="147985" cy="127734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1EF2663-14FA-CD42-B740-CFCA514D3DEC}"/>
                </a:ext>
              </a:extLst>
            </p:cNvPr>
            <p:cNvSpPr/>
            <p:nvPr/>
          </p:nvSpPr>
          <p:spPr>
            <a:xfrm>
              <a:off x="5286156" y="3048461"/>
              <a:ext cx="1270360" cy="1090534"/>
            </a:xfrm>
            <a:custGeom>
              <a:avLst/>
              <a:gdLst>
                <a:gd name="connsiteX0" fmla="*/ 0 w 1270360"/>
                <a:gd name="connsiteY0" fmla="*/ 545267 h 1090534"/>
                <a:gd name="connsiteX1" fmla="*/ 272634 w 1270360"/>
                <a:gd name="connsiteY1" fmla="*/ 0 h 1090534"/>
                <a:gd name="connsiteX2" fmla="*/ 997727 w 1270360"/>
                <a:gd name="connsiteY2" fmla="*/ 0 h 1090534"/>
                <a:gd name="connsiteX3" fmla="*/ 1270360 w 1270360"/>
                <a:gd name="connsiteY3" fmla="*/ 545267 h 1090534"/>
                <a:gd name="connsiteX4" fmla="*/ 997727 w 1270360"/>
                <a:gd name="connsiteY4" fmla="*/ 1090534 h 1090534"/>
                <a:gd name="connsiteX5" fmla="*/ 272634 w 1270360"/>
                <a:gd name="connsiteY5" fmla="*/ 1090534 h 1090534"/>
                <a:gd name="connsiteX6" fmla="*/ 0 w 1270360"/>
                <a:gd name="connsiteY6" fmla="*/ 545267 h 109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0360" h="1090534">
                  <a:moveTo>
                    <a:pt x="0" y="545267"/>
                  </a:moveTo>
                  <a:lnTo>
                    <a:pt x="272634" y="0"/>
                  </a:lnTo>
                  <a:lnTo>
                    <a:pt x="997727" y="0"/>
                  </a:lnTo>
                  <a:lnTo>
                    <a:pt x="1270360" y="545267"/>
                  </a:lnTo>
                  <a:lnTo>
                    <a:pt x="997727" y="1090534"/>
                  </a:lnTo>
                  <a:lnTo>
                    <a:pt x="272634" y="1090534"/>
                  </a:lnTo>
                  <a:lnTo>
                    <a:pt x="0" y="545267"/>
                  </a:lnTo>
                  <a:close/>
                </a:path>
              </a:pathLst>
            </a:cu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6741" tIns="181591" rIns="196741" bIns="181591" numCol="1" spcCol="1270" anchor="ctr" anchorCtr="0">
              <a:noAutofit/>
            </a:bodyPr>
            <a:lstStyle/>
            <a:p>
              <a:pPr marL="0" marR="0" lvl="0" indent="0" algn="ctr" defTabSz="444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 Lab</a:t>
              </a:r>
            </a:p>
          </p:txBody>
        </p:sp>
        <p:sp>
          <p:nvSpPr>
            <p:cNvPr id="41" name="Hexagon 40">
              <a:extLst>
                <a:ext uri="{FF2B5EF4-FFF2-40B4-BE49-F238E27FC236}">
                  <a16:creationId xmlns:a16="http://schemas.microsoft.com/office/drawing/2014/main" id="{B089F618-16B6-124B-911F-1508D05F7BC1}"/>
                </a:ext>
              </a:extLst>
            </p:cNvPr>
            <p:cNvSpPr/>
            <p:nvPr/>
          </p:nvSpPr>
          <p:spPr>
            <a:xfrm>
              <a:off x="5537554" y="4003809"/>
              <a:ext cx="147985" cy="127734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2" name="Hexagon 41">
              <a:extLst>
                <a:ext uri="{FF2B5EF4-FFF2-40B4-BE49-F238E27FC236}">
                  <a16:creationId xmlns:a16="http://schemas.microsoft.com/office/drawing/2014/main" id="{1FFD4A41-3ED9-7340-9073-1474F59459A3}"/>
                </a:ext>
              </a:extLst>
            </p:cNvPr>
            <p:cNvSpPr/>
            <p:nvPr/>
          </p:nvSpPr>
          <p:spPr>
            <a:xfrm>
              <a:off x="5283348" y="4242247"/>
              <a:ext cx="1270360" cy="1090534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8000" b="-8000"/>
              </a:stretch>
            </a:blipFill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F8D53DEC-A877-8548-A652-259E2BF8B956}"/>
                </a:ext>
              </a:extLst>
            </p:cNvPr>
            <p:cNvSpPr/>
            <p:nvPr/>
          </p:nvSpPr>
          <p:spPr>
            <a:xfrm>
              <a:off x="5558548" y="4285596"/>
              <a:ext cx="147985" cy="127734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A15900B-EBE6-8D4F-976C-F4000A505363}"/>
                </a:ext>
              </a:extLst>
            </p:cNvPr>
            <p:cNvSpPr/>
            <p:nvPr/>
          </p:nvSpPr>
          <p:spPr>
            <a:xfrm>
              <a:off x="7468503" y="4255553"/>
              <a:ext cx="1270360" cy="1090534"/>
            </a:xfrm>
            <a:custGeom>
              <a:avLst/>
              <a:gdLst>
                <a:gd name="connsiteX0" fmla="*/ 0 w 1270360"/>
                <a:gd name="connsiteY0" fmla="*/ 545267 h 1090534"/>
                <a:gd name="connsiteX1" fmla="*/ 272634 w 1270360"/>
                <a:gd name="connsiteY1" fmla="*/ 0 h 1090534"/>
                <a:gd name="connsiteX2" fmla="*/ 997727 w 1270360"/>
                <a:gd name="connsiteY2" fmla="*/ 0 h 1090534"/>
                <a:gd name="connsiteX3" fmla="*/ 1270360 w 1270360"/>
                <a:gd name="connsiteY3" fmla="*/ 545267 h 1090534"/>
                <a:gd name="connsiteX4" fmla="*/ 997727 w 1270360"/>
                <a:gd name="connsiteY4" fmla="*/ 1090534 h 1090534"/>
                <a:gd name="connsiteX5" fmla="*/ 272634 w 1270360"/>
                <a:gd name="connsiteY5" fmla="*/ 1090534 h 1090534"/>
                <a:gd name="connsiteX6" fmla="*/ 0 w 1270360"/>
                <a:gd name="connsiteY6" fmla="*/ 545267 h 109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0360" h="1090534">
                  <a:moveTo>
                    <a:pt x="0" y="545267"/>
                  </a:moveTo>
                  <a:lnTo>
                    <a:pt x="272634" y="0"/>
                  </a:lnTo>
                  <a:lnTo>
                    <a:pt x="997727" y="0"/>
                  </a:lnTo>
                  <a:lnTo>
                    <a:pt x="1270360" y="545267"/>
                  </a:lnTo>
                  <a:lnTo>
                    <a:pt x="997727" y="1090534"/>
                  </a:lnTo>
                  <a:lnTo>
                    <a:pt x="272634" y="1090534"/>
                  </a:lnTo>
                  <a:lnTo>
                    <a:pt x="0" y="545267"/>
                  </a:lnTo>
                  <a:close/>
                </a:path>
              </a:pathLst>
            </a:cu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6741" tIns="179051" rIns="196741" bIns="179051" numCol="1" spcCol="1270" anchor="ctr" anchorCtr="0">
              <a:noAutofit/>
            </a:bodyPr>
            <a:lstStyle/>
            <a:p>
              <a:pPr marL="0" marR="0" lvl="0" indent="0" algn="ctr" defTabSz="355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Centre for Development, Evaluation, Complexity and Implementation in Public Health Improvement (</a:t>
              </a:r>
              <a:r>
                <a:rPr kumimoji="0" lang="en-GB" sz="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DECIPHer</a:t>
              </a:r>
              <a:r>
                <a: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45" name="Hexagon 44">
              <a:extLst>
                <a:ext uri="{FF2B5EF4-FFF2-40B4-BE49-F238E27FC236}">
                  <a16:creationId xmlns:a16="http://schemas.microsoft.com/office/drawing/2014/main" id="{53FF9BD1-E3C7-2E44-A60E-BF6983AF880D}"/>
                </a:ext>
              </a:extLst>
            </p:cNvPr>
            <p:cNvSpPr/>
            <p:nvPr/>
          </p:nvSpPr>
          <p:spPr>
            <a:xfrm>
              <a:off x="7498813" y="4740945"/>
              <a:ext cx="147985" cy="127734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6" name="Hexagon 45">
              <a:extLst>
                <a:ext uri="{FF2B5EF4-FFF2-40B4-BE49-F238E27FC236}">
                  <a16:creationId xmlns:a16="http://schemas.microsoft.com/office/drawing/2014/main" id="{28EEDBE2-C455-5E41-8132-B03B0A76594D}"/>
                </a:ext>
              </a:extLst>
            </p:cNvPr>
            <p:cNvSpPr/>
            <p:nvPr/>
          </p:nvSpPr>
          <p:spPr>
            <a:xfrm>
              <a:off x="6375546" y="3651475"/>
              <a:ext cx="1270360" cy="1090534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8000" b="-8000"/>
              </a:stretch>
            </a:blipFill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7" name="Hexagon 46">
              <a:extLst>
                <a:ext uri="{FF2B5EF4-FFF2-40B4-BE49-F238E27FC236}">
                  <a16:creationId xmlns:a16="http://schemas.microsoft.com/office/drawing/2014/main" id="{F56CBD50-78C6-A448-96F1-1D90B508170B}"/>
                </a:ext>
              </a:extLst>
            </p:cNvPr>
            <p:cNvSpPr/>
            <p:nvPr/>
          </p:nvSpPr>
          <p:spPr>
            <a:xfrm>
              <a:off x="7249198" y="4595114"/>
              <a:ext cx="147985" cy="127734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333DC0D4-383C-2C43-888B-6B746672EC60}"/>
                </a:ext>
              </a:extLst>
            </p:cNvPr>
            <p:cNvSpPr/>
            <p:nvPr/>
          </p:nvSpPr>
          <p:spPr>
            <a:xfrm>
              <a:off x="8565025" y="3664248"/>
              <a:ext cx="1270360" cy="1090534"/>
            </a:xfrm>
            <a:custGeom>
              <a:avLst/>
              <a:gdLst>
                <a:gd name="connsiteX0" fmla="*/ 0 w 1270360"/>
                <a:gd name="connsiteY0" fmla="*/ 545267 h 1090534"/>
                <a:gd name="connsiteX1" fmla="*/ 272634 w 1270360"/>
                <a:gd name="connsiteY1" fmla="*/ 0 h 1090534"/>
                <a:gd name="connsiteX2" fmla="*/ 997727 w 1270360"/>
                <a:gd name="connsiteY2" fmla="*/ 0 h 1090534"/>
                <a:gd name="connsiteX3" fmla="*/ 1270360 w 1270360"/>
                <a:gd name="connsiteY3" fmla="*/ 545267 h 1090534"/>
                <a:gd name="connsiteX4" fmla="*/ 997727 w 1270360"/>
                <a:gd name="connsiteY4" fmla="*/ 1090534 h 1090534"/>
                <a:gd name="connsiteX5" fmla="*/ 272634 w 1270360"/>
                <a:gd name="connsiteY5" fmla="*/ 1090534 h 1090534"/>
                <a:gd name="connsiteX6" fmla="*/ 0 w 1270360"/>
                <a:gd name="connsiteY6" fmla="*/ 545267 h 109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0360" h="1090534">
                  <a:moveTo>
                    <a:pt x="0" y="545267"/>
                  </a:moveTo>
                  <a:lnTo>
                    <a:pt x="272634" y="0"/>
                  </a:lnTo>
                  <a:lnTo>
                    <a:pt x="997727" y="0"/>
                  </a:lnTo>
                  <a:lnTo>
                    <a:pt x="1270360" y="545267"/>
                  </a:lnTo>
                  <a:lnTo>
                    <a:pt x="997727" y="1090534"/>
                  </a:lnTo>
                  <a:lnTo>
                    <a:pt x="272634" y="1090534"/>
                  </a:lnTo>
                  <a:lnTo>
                    <a:pt x="0" y="545267"/>
                  </a:lnTo>
                  <a:close/>
                </a:path>
              </a:pathLst>
            </a:cu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6741" tIns="180321" rIns="196741" bIns="180321" numCol="1" spcCol="1270" anchor="ctr" anchorCtr="0">
              <a:noAutofit/>
            </a:bodyPr>
            <a:lstStyle/>
            <a:p>
              <a:pPr marL="0" marR="0" lvl="0" indent="0" algn="ctr" defTabSz="400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Children’s Social Care Research and Development Centre (CASCADE)</a:t>
              </a:r>
            </a:p>
          </p:txBody>
        </p:sp>
        <p:sp>
          <p:nvSpPr>
            <p:cNvPr id="49" name="Hexagon 48">
              <a:extLst>
                <a:ext uri="{FF2B5EF4-FFF2-40B4-BE49-F238E27FC236}">
                  <a16:creationId xmlns:a16="http://schemas.microsoft.com/office/drawing/2014/main" id="{905FC6C7-1327-AF48-A30F-F5BA9C04B6B3}"/>
                </a:ext>
              </a:extLst>
            </p:cNvPr>
            <p:cNvSpPr/>
            <p:nvPr/>
          </p:nvSpPr>
          <p:spPr>
            <a:xfrm>
              <a:off x="9674028" y="4142721"/>
              <a:ext cx="147985" cy="127734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Hexagon 49">
              <a:extLst>
                <a:ext uri="{FF2B5EF4-FFF2-40B4-BE49-F238E27FC236}">
                  <a16:creationId xmlns:a16="http://schemas.microsoft.com/office/drawing/2014/main" id="{8BE34D0A-7F9A-AD48-9682-615679B0075F}"/>
                </a:ext>
              </a:extLst>
            </p:cNvPr>
            <p:cNvSpPr/>
            <p:nvPr/>
          </p:nvSpPr>
          <p:spPr>
            <a:xfrm>
              <a:off x="9657089" y="3067088"/>
              <a:ext cx="1270360" cy="1090534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6000" b="-16000"/>
              </a:stretch>
            </a:blipFill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1" name="Hexagon 50">
              <a:extLst>
                <a:ext uri="{FF2B5EF4-FFF2-40B4-BE49-F238E27FC236}">
                  <a16:creationId xmlns:a16="http://schemas.microsoft.com/office/drawing/2014/main" id="{31D56EC9-C1A7-4C49-8CEE-3605C8DDCF71}"/>
                </a:ext>
              </a:extLst>
            </p:cNvPr>
            <p:cNvSpPr/>
            <p:nvPr/>
          </p:nvSpPr>
          <p:spPr>
            <a:xfrm>
              <a:off x="9909379" y="4022437"/>
              <a:ext cx="147985" cy="127734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804DB538-F767-6A45-87AA-C3FCC0056EE8}"/>
                </a:ext>
              </a:extLst>
            </p:cNvPr>
            <p:cNvSpPr/>
            <p:nvPr/>
          </p:nvSpPr>
          <p:spPr>
            <a:xfrm>
              <a:off x="9670560" y="668552"/>
              <a:ext cx="1270360" cy="1090534"/>
            </a:xfrm>
            <a:custGeom>
              <a:avLst/>
              <a:gdLst>
                <a:gd name="connsiteX0" fmla="*/ 0 w 1270360"/>
                <a:gd name="connsiteY0" fmla="*/ 545267 h 1090534"/>
                <a:gd name="connsiteX1" fmla="*/ 272634 w 1270360"/>
                <a:gd name="connsiteY1" fmla="*/ 0 h 1090534"/>
                <a:gd name="connsiteX2" fmla="*/ 997727 w 1270360"/>
                <a:gd name="connsiteY2" fmla="*/ 0 h 1090534"/>
                <a:gd name="connsiteX3" fmla="*/ 1270360 w 1270360"/>
                <a:gd name="connsiteY3" fmla="*/ 545267 h 1090534"/>
                <a:gd name="connsiteX4" fmla="*/ 997727 w 1270360"/>
                <a:gd name="connsiteY4" fmla="*/ 1090534 h 1090534"/>
                <a:gd name="connsiteX5" fmla="*/ 272634 w 1270360"/>
                <a:gd name="connsiteY5" fmla="*/ 1090534 h 1090534"/>
                <a:gd name="connsiteX6" fmla="*/ 0 w 1270360"/>
                <a:gd name="connsiteY6" fmla="*/ 545267 h 109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0360" h="1090534">
                  <a:moveTo>
                    <a:pt x="0" y="545267"/>
                  </a:moveTo>
                  <a:lnTo>
                    <a:pt x="272634" y="0"/>
                  </a:lnTo>
                  <a:lnTo>
                    <a:pt x="997727" y="0"/>
                  </a:lnTo>
                  <a:lnTo>
                    <a:pt x="1270360" y="545267"/>
                  </a:lnTo>
                  <a:lnTo>
                    <a:pt x="997727" y="1090534"/>
                  </a:lnTo>
                  <a:lnTo>
                    <a:pt x="272634" y="1090534"/>
                  </a:lnTo>
                  <a:lnTo>
                    <a:pt x="0" y="545267"/>
                  </a:lnTo>
                  <a:close/>
                </a:path>
              </a:pathLst>
            </a:cu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6741" tIns="181591" rIns="196741" bIns="181591" numCol="1" spcCol="1270" anchor="ctr" anchorCtr="0">
              <a:noAutofit/>
            </a:bodyPr>
            <a:lstStyle/>
            <a:p>
              <a:pPr marL="0" marR="0" lvl="0" indent="0" algn="ctr" defTabSz="444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RemakerSpace</a:t>
              </a: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Centre</a:t>
              </a:r>
            </a:p>
          </p:txBody>
        </p:sp>
        <p:sp>
          <p:nvSpPr>
            <p:cNvPr id="56" name="Hexagon 55">
              <a:extLst>
                <a:ext uri="{FF2B5EF4-FFF2-40B4-BE49-F238E27FC236}">
                  <a16:creationId xmlns:a16="http://schemas.microsoft.com/office/drawing/2014/main" id="{90395517-EC6E-A242-912B-1CAB9D5AB412}"/>
                </a:ext>
              </a:extLst>
            </p:cNvPr>
            <p:cNvSpPr/>
            <p:nvPr/>
          </p:nvSpPr>
          <p:spPr>
            <a:xfrm>
              <a:off x="9656198" y="1859996"/>
              <a:ext cx="1270360" cy="1090534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14"/>
              <a:srcRect/>
              <a:stretch>
                <a:fillRect t="-8000" b="-8000"/>
              </a:stretch>
            </a:blipFill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F6EA07AD-7996-BB4C-8AEF-57D2333E4F03}"/>
                </a:ext>
              </a:extLst>
            </p:cNvPr>
            <p:cNvSpPr/>
            <p:nvPr/>
          </p:nvSpPr>
          <p:spPr>
            <a:xfrm>
              <a:off x="4139934" y="4963055"/>
              <a:ext cx="1270360" cy="1090534"/>
            </a:xfrm>
            <a:custGeom>
              <a:avLst/>
              <a:gdLst>
                <a:gd name="connsiteX0" fmla="*/ 0 w 1270360"/>
                <a:gd name="connsiteY0" fmla="*/ 545267 h 1090534"/>
                <a:gd name="connsiteX1" fmla="*/ 272634 w 1270360"/>
                <a:gd name="connsiteY1" fmla="*/ 0 h 1090534"/>
                <a:gd name="connsiteX2" fmla="*/ 997727 w 1270360"/>
                <a:gd name="connsiteY2" fmla="*/ 0 h 1090534"/>
                <a:gd name="connsiteX3" fmla="*/ 1270360 w 1270360"/>
                <a:gd name="connsiteY3" fmla="*/ 545267 h 1090534"/>
                <a:gd name="connsiteX4" fmla="*/ 997727 w 1270360"/>
                <a:gd name="connsiteY4" fmla="*/ 1090534 h 1090534"/>
                <a:gd name="connsiteX5" fmla="*/ 272634 w 1270360"/>
                <a:gd name="connsiteY5" fmla="*/ 1090534 h 1090534"/>
                <a:gd name="connsiteX6" fmla="*/ 0 w 1270360"/>
                <a:gd name="connsiteY6" fmla="*/ 545267 h 109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0360" h="1090534">
                  <a:moveTo>
                    <a:pt x="0" y="545267"/>
                  </a:moveTo>
                  <a:lnTo>
                    <a:pt x="272634" y="0"/>
                  </a:lnTo>
                  <a:lnTo>
                    <a:pt x="997727" y="0"/>
                  </a:lnTo>
                  <a:lnTo>
                    <a:pt x="1270360" y="545267"/>
                  </a:lnTo>
                  <a:lnTo>
                    <a:pt x="997727" y="1090534"/>
                  </a:lnTo>
                  <a:lnTo>
                    <a:pt x="272634" y="1090534"/>
                  </a:lnTo>
                  <a:lnTo>
                    <a:pt x="0" y="545267"/>
                  </a:lnTo>
                  <a:close/>
                </a:path>
              </a:pathLst>
            </a:custGeom>
            <a:blipFill dpi="0" rotWithShape="1">
              <a:blip r:embed="rId15">
                <a:alphaModFix amt="26000"/>
              </a:blip>
              <a:srcRect/>
              <a:stretch>
                <a:fillRect l="-30000" t="-30000" r="-30000" b="-30000"/>
              </a:stretch>
            </a:blipFill>
            <a:ln>
              <a:solidFill>
                <a:schemeClr val="dk2">
                  <a:hueOff val="0"/>
                  <a:satOff val="0"/>
                  <a:lumOff val="0"/>
                </a:schemeClr>
              </a:solidFill>
            </a:ln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6741" tIns="181591" rIns="196741" bIns="181591" numCol="1" spcCol="1270" anchor="ctr" anchorCtr="0">
              <a:noAutofit/>
            </a:bodyPr>
            <a:lstStyle/>
            <a:p>
              <a:pPr marL="0" marR="0" lvl="0" indent="0" algn="ctr" defTabSz="444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13D4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Cardiff University Academic Schools</a:t>
              </a:r>
            </a:p>
          </p:txBody>
        </p:sp>
        <p:sp>
          <p:nvSpPr>
            <p:cNvPr id="62" name="Hexagon 61">
              <a:extLst>
                <a:ext uri="{FF2B5EF4-FFF2-40B4-BE49-F238E27FC236}">
                  <a16:creationId xmlns:a16="http://schemas.microsoft.com/office/drawing/2014/main" id="{B77B8491-26D9-4242-920D-29D4662B8A7F}"/>
                </a:ext>
              </a:extLst>
            </p:cNvPr>
            <p:cNvSpPr/>
            <p:nvPr/>
          </p:nvSpPr>
          <p:spPr>
            <a:xfrm>
              <a:off x="10529969" y="1606656"/>
              <a:ext cx="147985" cy="127734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3" name="Hexagon 62">
              <a:extLst>
                <a:ext uri="{FF2B5EF4-FFF2-40B4-BE49-F238E27FC236}">
                  <a16:creationId xmlns:a16="http://schemas.microsoft.com/office/drawing/2014/main" id="{6D3B668A-11E4-924B-85F2-8317E96F246D}"/>
                </a:ext>
              </a:extLst>
            </p:cNvPr>
            <p:cNvSpPr/>
            <p:nvPr/>
          </p:nvSpPr>
          <p:spPr>
            <a:xfrm>
              <a:off x="10521647" y="1890946"/>
              <a:ext cx="147985" cy="127734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F26392C-11D7-D042-800B-3611DB1DAC04}"/>
              </a:ext>
            </a:extLst>
          </p:cNvPr>
          <p:cNvGrpSpPr/>
          <p:nvPr/>
        </p:nvGrpSpPr>
        <p:grpSpPr>
          <a:xfrm>
            <a:off x="848594" y="462358"/>
            <a:ext cx="2917604" cy="1090534"/>
            <a:chOff x="101780" y="795540"/>
            <a:chExt cx="2917604" cy="1090534"/>
          </a:xfrm>
        </p:grpSpPr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9D0DE3FC-465A-744F-BFB0-7BE0C1F669CE}"/>
                </a:ext>
              </a:extLst>
            </p:cNvPr>
            <p:cNvSpPr/>
            <p:nvPr/>
          </p:nvSpPr>
          <p:spPr>
            <a:xfrm>
              <a:off x="1749024" y="795540"/>
              <a:ext cx="1270360" cy="1090534"/>
            </a:xfrm>
            <a:custGeom>
              <a:avLst/>
              <a:gdLst>
                <a:gd name="connsiteX0" fmla="*/ 0 w 1270360"/>
                <a:gd name="connsiteY0" fmla="*/ 545267 h 1090534"/>
                <a:gd name="connsiteX1" fmla="*/ 272634 w 1270360"/>
                <a:gd name="connsiteY1" fmla="*/ 0 h 1090534"/>
                <a:gd name="connsiteX2" fmla="*/ 997727 w 1270360"/>
                <a:gd name="connsiteY2" fmla="*/ 0 h 1090534"/>
                <a:gd name="connsiteX3" fmla="*/ 1270360 w 1270360"/>
                <a:gd name="connsiteY3" fmla="*/ 545267 h 1090534"/>
                <a:gd name="connsiteX4" fmla="*/ 997727 w 1270360"/>
                <a:gd name="connsiteY4" fmla="*/ 1090534 h 1090534"/>
                <a:gd name="connsiteX5" fmla="*/ 272634 w 1270360"/>
                <a:gd name="connsiteY5" fmla="*/ 1090534 h 1090534"/>
                <a:gd name="connsiteX6" fmla="*/ 0 w 1270360"/>
                <a:gd name="connsiteY6" fmla="*/ 545267 h 109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0360" h="1090534">
                  <a:moveTo>
                    <a:pt x="0" y="545267"/>
                  </a:moveTo>
                  <a:lnTo>
                    <a:pt x="272634" y="0"/>
                  </a:lnTo>
                  <a:lnTo>
                    <a:pt x="997727" y="0"/>
                  </a:lnTo>
                  <a:lnTo>
                    <a:pt x="1270360" y="545267"/>
                  </a:lnTo>
                  <a:lnTo>
                    <a:pt x="997727" y="1090534"/>
                  </a:lnTo>
                  <a:lnTo>
                    <a:pt x="272634" y="1090534"/>
                  </a:lnTo>
                  <a:lnTo>
                    <a:pt x="0" y="545267"/>
                  </a:lnTo>
                  <a:close/>
                </a:path>
              </a:pathLst>
            </a:custGeom>
            <a:blipFill dpi="0" rotWithShape="1">
              <a:blip r:embed="rId16">
                <a:alphaModFix amt="26000"/>
              </a:blip>
              <a:srcRect/>
              <a:stretch>
                <a:fillRect l="14000" t="14000" r="14000" b="14000"/>
              </a:stretch>
            </a:blipFill>
            <a:ln>
              <a:solidFill>
                <a:schemeClr val="dk2">
                  <a:hueOff val="0"/>
                  <a:satOff val="0"/>
                  <a:lumOff val="0"/>
                  <a:alpha val="35000"/>
                </a:schemeClr>
              </a:solidFill>
            </a:ln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6741" tIns="181591" rIns="196741" bIns="181591" numCol="1" spcCol="1270" anchor="ctr" anchorCtr="0">
              <a:noAutofit/>
            </a:bodyPr>
            <a:lstStyle/>
            <a:p>
              <a:pPr marL="0" marR="0" lvl="0" indent="0" algn="ctr" defTabSz="444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313D4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International Public Policy Observatory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73F2419-837F-6348-8E51-1FDA0C4081ED}"/>
                </a:ext>
              </a:extLst>
            </p:cNvPr>
            <p:cNvSpPr txBox="1"/>
            <p:nvPr/>
          </p:nvSpPr>
          <p:spPr>
            <a:xfrm>
              <a:off x="101780" y="1102126"/>
              <a:ext cx="16537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Associated Research Centres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5306E48-5059-F442-8512-939D7741A458}"/>
              </a:ext>
            </a:extLst>
          </p:cNvPr>
          <p:cNvGrpSpPr/>
          <p:nvPr/>
        </p:nvGrpSpPr>
        <p:grpSpPr>
          <a:xfrm>
            <a:off x="848594" y="3790614"/>
            <a:ext cx="2917604" cy="1090534"/>
            <a:chOff x="131498" y="3241820"/>
            <a:chExt cx="2917604" cy="1090534"/>
          </a:xfrm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0BE49A8-06CC-FB40-836F-5191BDF62E5B}"/>
                </a:ext>
              </a:extLst>
            </p:cNvPr>
            <p:cNvSpPr/>
            <p:nvPr/>
          </p:nvSpPr>
          <p:spPr>
            <a:xfrm>
              <a:off x="1778742" y="3241820"/>
              <a:ext cx="1270360" cy="1090534"/>
            </a:xfrm>
            <a:custGeom>
              <a:avLst/>
              <a:gdLst>
                <a:gd name="connsiteX0" fmla="*/ 0 w 1270360"/>
                <a:gd name="connsiteY0" fmla="*/ 545267 h 1090534"/>
                <a:gd name="connsiteX1" fmla="*/ 272634 w 1270360"/>
                <a:gd name="connsiteY1" fmla="*/ 0 h 1090534"/>
                <a:gd name="connsiteX2" fmla="*/ 997727 w 1270360"/>
                <a:gd name="connsiteY2" fmla="*/ 0 h 1090534"/>
                <a:gd name="connsiteX3" fmla="*/ 1270360 w 1270360"/>
                <a:gd name="connsiteY3" fmla="*/ 545267 h 1090534"/>
                <a:gd name="connsiteX4" fmla="*/ 997727 w 1270360"/>
                <a:gd name="connsiteY4" fmla="*/ 1090534 h 1090534"/>
                <a:gd name="connsiteX5" fmla="*/ 272634 w 1270360"/>
                <a:gd name="connsiteY5" fmla="*/ 1090534 h 1090534"/>
                <a:gd name="connsiteX6" fmla="*/ 0 w 1270360"/>
                <a:gd name="connsiteY6" fmla="*/ 545267 h 109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0360" h="1090534">
                  <a:moveTo>
                    <a:pt x="0" y="545267"/>
                  </a:moveTo>
                  <a:lnTo>
                    <a:pt x="272634" y="0"/>
                  </a:lnTo>
                  <a:lnTo>
                    <a:pt x="997727" y="0"/>
                  </a:lnTo>
                  <a:lnTo>
                    <a:pt x="1270360" y="545267"/>
                  </a:lnTo>
                  <a:lnTo>
                    <a:pt x="997727" y="1090534"/>
                  </a:lnTo>
                  <a:lnTo>
                    <a:pt x="272634" y="1090534"/>
                  </a:lnTo>
                  <a:lnTo>
                    <a:pt x="0" y="545267"/>
                  </a:lnTo>
                  <a:close/>
                </a:path>
              </a:pathLst>
            </a:custGeom>
            <a:blipFill dpi="0" rotWithShape="1">
              <a:blip r:embed="rId17">
                <a:alphaModFix amt="26000"/>
              </a:blip>
              <a:srcRect/>
              <a:stretch>
                <a:fillRect l="-5000" t="-5000" r="-5000" b="-5000"/>
              </a:stretch>
            </a:blipFill>
            <a:ln>
              <a:solidFill>
                <a:schemeClr val="dk2">
                  <a:hueOff val="0"/>
                  <a:satOff val="0"/>
                  <a:lumOff val="0"/>
                  <a:alpha val="35000"/>
                </a:schemeClr>
              </a:solidFill>
            </a:ln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6741" tIns="181591" rIns="196741" bIns="181591" numCol="1" spcCol="1270" anchor="ctr" anchorCtr="0">
              <a:noAutofit/>
            </a:bodyPr>
            <a:lstStyle/>
            <a:p>
              <a:pPr marL="0" marR="0" lvl="0" indent="0" algn="ctr" defTabSz="444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313D4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Future Generations Commissioner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366CC56-1F5F-EF4A-8C48-4D171403F2CC}"/>
                </a:ext>
              </a:extLst>
            </p:cNvPr>
            <p:cNvSpPr txBox="1"/>
            <p:nvPr/>
          </p:nvSpPr>
          <p:spPr>
            <a:xfrm>
              <a:off x="131498" y="3546836"/>
              <a:ext cx="16613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Memorandums of Understanding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8A8ED59F-C985-3149-A103-F8D3796BD5C7}"/>
              </a:ext>
            </a:extLst>
          </p:cNvPr>
          <p:cNvSpPr txBox="1"/>
          <p:nvPr/>
        </p:nvSpPr>
        <p:spPr>
          <a:xfrm>
            <a:off x="13441418" y="10515621"/>
            <a:ext cx="16133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Strategic partnerships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D499977-6E05-1748-BC80-0E5A399099E0}"/>
              </a:ext>
            </a:extLst>
          </p:cNvPr>
          <p:cNvGrpSpPr/>
          <p:nvPr/>
        </p:nvGrpSpPr>
        <p:grpSpPr>
          <a:xfrm>
            <a:off x="1138938" y="5454743"/>
            <a:ext cx="2627260" cy="1090534"/>
            <a:chOff x="447626" y="4464960"/>
            <a:chExt cx="2627260" cy="1090534"/>
          </a:xfrm>
        </p:grpSpPr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D5349B36-1618-CE44-B629-18D4070C8AE2}"/>
                </a:ext>
              </a:extLst>
            </p:cNvPr>
            <p:cNvSpPr/>
            <p:nvPr/>
          </p:nvSpPr>
          <p:spPr>
            <a:xfrm>
              <a:off x="1804526" y="4464960"/>
              <a:ext cx="1270360" cy="1090534"/>
            </a:xfrm>
            <a:custGeom>
              <a:avLst/>
              <a:gdLst>
                <a:gd name="connsiteX0" fmla="*/ 0 w 1270360"/>
                <a:gd name="connsiteY0" fmla="*/ 545267 h 1090534"/>
                <a:gd name="connsiteX1" fmla="*/ 272634 w 1270360"/>
                <a:gd name="connsiteY1" fmla="*/ 0 h 1090534"/>
                <a:gd name="connsiteX2" fmla="*/ 997727 w 1270360"/>
                <a:gd name="connsiteY2" fmla="*/ 0 h 1090534"/>
                <a:gd name="connsiteX3" fmla="*/ 1270360 w 1270360"/>
                <a:gd name="connsiteY3" fmla="*/ 545267 h 1090534"/>
                <a:gd name="connsiteX4" fmla="*/ 997727 w 1270360"/>
                <a:gd name="connsiteY4" fmla="*/ 1090534 h 1090534"/>
                <a:gd name="connsiteX5" fmla="*/ 272634 w 1270360"/>
                <a:gd name="connsiteY5" fmla="*/ 1090534 h 1090534"/>
                <a:gd name="connsiteX6" fmla="*/ 0 w 1270360"/>
                <a:gd name="connsiteY6" fmla="*/ 545267 h 109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0360" h="1090534">
                  <a:moveTo>
                    <a:pt x="0" y="545267"/>
                  </a:moveTo>
                  <a:lnTo>
                    <a:pt x="272634" y="0"/>
                  </a:lnTo>
                  <a:lnTo>
                    <a:pt x="997727" y="0"/>
                  </a:lnTo>
                  <a:lnTo>
                    <a:pt x="1270360" y="545267"/>
                  </a:lnTo>
                  <a:lnTo>
                    <a:pt x="997727" y="1090534"/>
                  </a:lnTo>
                  <a:lnTo>
                    <a:pt x="272634" y="1090534"/>
                  </a:lnTo>
                  <a:lnTo>
                    <a:pt x="0" y="545267"/>
                  </a:lnTo>
                  <a:close/>
                </a:path>
              </a:pathLst>
            </a:custGeom>
            <a:blipFill dpi="0" rotWithShape="1">
              <a:blip r:embed="rId18">
                <a:alphaModFix amt="26000"/>
              </a:blip>
              <a:srcRect/>
              <a:stretch>
                <a:fillRect l="-30000" t="-30000" r="-30000" b="-30000"/>
              </a:stretch>
            </a:blipFill>
            <a:ln>
              <a:solidFill>
                <a:schemeClr val="dk2">
                  <a:hueOff val="0"/>
                  <a:satOff val="0"/>
                  <a:lumOff val="0"/>
                  <a:alpha val="35000"/>
                </a:schemeClr>
              </a:solidFill>
            </a:ln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6741" tIns="181591" rIns="196741" bIns="181591" numCol="1" spcCol="1270" anchor="ctr" anchorCtr="0">
              <a:noAutofit/>
            </a:bodyPr>
            <a:lstStyle/>
            <a:p>
              <a:pPr marL="0" marR="0" lvl="0" indent="0" algn="ctr" defTabSz="444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13D4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DSV Logistics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3640358B-1DAF-4440-9F72-8F83DF848231}"/>
                </a:ext>
              </a:extLst>
            </p:cNvPr>
            <p:cNvSpPr txBox="1"/>
            <p:nvPr/>
          </p:nvSpPr>
          <p:spPr>
            <a:xfrm>
              <a:off x="447626" y="4796910"/>
              <a:ext cx="13567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SPARK Membership</a:t>
              </a: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25F4BCB0-8E40-AE41-BA0A-7DB7FB54DDD9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8745073" y="3408977"/>
            <a:ext cx="5721164" cy="1200329"/>
          </a:xfrm>
          <a:prstGeom prst="rect">
            <a:avLst/>
          </a:prstGeom>
          <a:solidFill>
            <a:srgbClr val="43546A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 panose="020B0704020202020204" pitchFamily="34" charset="0"/>
                <a:ea typeface="MS PGothic" pitchFamily="34" charset="-128"/>
                <a:cs typeface="Arial Bold" panose="020B0704020202020204" pitchFamily="34" charset="0"/>
              </a:rPr>
              <a:t>SPARK Research and Innovation Ecosystem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92B92A1-F893-6447-B821-00749100A25E}"/>
              </a:ext>
            </a:extLst>
          </p:cNvPr>
          <p:cNvGrpSpPr/>
          <p:nvPr/>
        </p:nvGrpSpPr>
        <p:grpSpPr>
          <a:xfrm>
            <a:off x="835310" y="2126486"/>
            <a:ext cx="2930888" cy="1090534"/>
            <a:chOff x="101780" y="2018680"/>
            <a:chExt cx="2930888" cy="1090534"/>
          </a:xfrm>
        </p:grpSpPr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EBF39F76-EEE9-9841-B8C3-B0B463009688}"/>
                </a:ext>
              </a:extLst>
            </p:cNvPr>
            <p:cNvSpPr/>
            <p:nvPr/>
          </p:nvSpPr>
          <p:spPr>
            <a:xfrm>
              <a:off x="1762308" y="2018680"/>
              <a:ext cx="1270360" cy="1090534"/>
            </a:xfrm>
            <a:custGeom>
              <a:avLst/>
              <a:gdLst>
                <a:gd name="connsiteX0" fmla="*/ 0 w 1270360"/>
                <a:gd name="connsiteY0" fmla="*/ 545267 h 1090534"/>
                <a:gd name="connsiteX1" fmla="*/ 272634 w 1270360"/>
                <a:gd name="connsiteY1" fmla="*/ 0 h 1090534"/>
                <a:gd name="connsiteX2" fmla="*/ 997727 w 1270360"/>
                <a:gd name="connsiteY2" fmla="*/ 0 h 1090534"/>
                <a:gd name="connsiteX3" fmla="*/ 1270360 w 1270360"/>
                <a:gd name="connsiteY3" fmla="*/ 545267 h 1090534"/>
                <a:gd name="connsiteX4" fmla="*/ 997727 w 1270360"/>
                <a:gd name="connsiteY4" fmla="*/ 1090534 h 1090534"/>
                <a:gd name="connsiteX5" fmla="*/ 272634 w 1270360"/>
                <a:gd name="connsiteY5" fmla="*/ 1090534 h 1090534"/>
                <a:gd name="connsiteX6" fmla="*/ 0 w 1270360"/>
                <a:gd name="connsiteY6" fmla="*/ 545267 h 109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0360" h="1090534">
                  <a:moveTo>
                    <a:pt x="0" y="545267"/>
                  </a:moveTo>
                  <a:lnTo>
                    <a:pt x="272634" y="0"/>
                  </a:lnTo>
                  <a:lnTo>
                    <a:pt x="997727" y="0"/>
                  </a:lnTo>
                  <a:lnTo>
                    <a:pt x="1270360" y="545267"/>
                  </a:lnTo>
                  <a:lnTo>
                    <a:pt x="997727" y="1090534"/>
                  </a:lnTo>
                  <a:lnTo>
                    <a:pt x="272634" y="1090534"/>
                  </a:lnTo>
                  <a:lnTo>
                    <a:pt x="0" y="545267"/>
                  </a:lnTo>
                  <a:close/>
                </a:path>
              </a:pathLst>
            </a:custGeom>
            <a:blipFill dpi="0" rotWithShape="1">
              <a:blip r:embed="rId19">
                <a:alphaModFix amt="26000"/>
              </a:blip>
              <a:srcRect/>
              <a:stretch>
                <a:fillRect l="-30000" t="-30000" r="-30000" b="-30000"/>
              </a:stretch>
            </a:blipFill>
            <a:ln>
              <a:solidFill>
                <a:schemeClr val="dk2">
                  <a:hueOff val="0"/>
                  <a:satOff val="0"/>
                  <a:lumOff val="0"/>
                  <a:alpha val="35000"/>
                </a:schemeClr>
              </a:solidFill>
            </a:ln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6741" tIns="181591" rIns="196741" bIns="181591" numCol="1" spcCol="1270" anchor="ctr" anchorCtr="0">
              <a:noAutofit/>
            </a:bodyPr>
            <a:lstStyle/>
            <a:p>
              <a:pPr marL="0" marR="0" lvl="0" indent="0" algn="ctr" defTabSz="444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13D4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Office for National Statistics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AB8939EF-D1E2-5249-85CA-224DAE62B8E0}"/>
                </a:ext>
              </a:extLst>
            </p:cNvPr>
            <p:cNvSpPr txBox="1"/>
            <p:nvPr/>
          </p:nvSpPr>
          <p:spPr>
            <a:xfrm>
              <a:off x="101780" y="2329939"/>
              <a:ext cx="16537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University Strategic Partnerships</a:t>
              </a:r>
            </a:p>
          </p:txBody>
        </p: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E7F4EACF-5CD8-0C44-BCB5-5BD4FF17E0FA}"/>
              </a:ext>
            </a:extLst>
          </p:cNvPr>
          <p:cNvSpPr/>
          <p:nvPr/>
        </p:nvSpPr>
        <p:spPr>
          <a:xfrm rot="16200000">
            <a:off x="-3175703" y="3136686"/>
            <a:ext cx="6881299" cy="584775"/>
          </a:xfrm>
          <a:prstGeom prst="rect">
            <a:avLst/>
          </a:prstGeom>
          <a:solidFill>
            <a:srgbClr val="CD0539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Societal Challenges:  mental health, public service delivery, security, data,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inequalities, artificial intelligence, sustainability, futures</a:t>
            </a:r>
          </a:p>
        </p:txBody>
      </p:sp>
      <p:pic>
        <p:nvPicPr>
          <p:cNvPr id="88" name="Picture 87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78141BFF-AC39-D343-B666-A318B661120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005492" y="-11574"/>
            <a:ext cx="1209954" cy="11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84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Box 1"/>
          <p:cNvSpPr txBox="1">
            <a:spLocks noChangeArrowheads="1"/>
          </p:cNvSpPr>
          <p:nvPr/>
        </p:nvSpPr>
        <p:spPr bwMode="auto">
          <a:xfrm>
            <a:off x="1511299" y="506191"/>
            <a:ext cx="89564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 charset="0"/>
                <a:ea typeface="MS PGothic" pitchFamily="34" charset="-128"/>
                <a:cs typeface="+mn-cs"/>
              </a:rPr>
              <a:t>It’s not just about the buildings…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128" y="1514109"/>
            <a:ext cx="11481955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6324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6324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Creating 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panose="020B0604020202020204" pitchFamily="34" charset="0"/>
              </a:rPr>
              <a:t>community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across sbarc I spark, the wider Innovation Campus and University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6324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6324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Want to create a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vibrant, supportive eco-system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for innovators – not just a landlord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6324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6324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Engage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wider constituency of students, staff and external partners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63241"/>
              </a:buClr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6324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Pro-active team – to assist tenant companies and early-stage University ventures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6324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6324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sbarc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as an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open and porous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facility, a central hub and resource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6324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6324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Develop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shared language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and understanding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6324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6324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Facilitate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mutual learning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and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trust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6324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6324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63241"/>
              </a:buClr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20545" y="4515977"/>
            <a:ext cx="3588328" cy="2330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1891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BD6F0A-B764-904C-B144-C893784B13D5}"/>
              </a:ext>
            </a:extLst>
          </p:cNvPr>
          <p:cNvSpPr txBox="1"/>
          <p:nvPr/>
        </p:nvSpPr>
        <p:spPr>
          <a:xfrm>
            <a:off x="3791414" y="3044283"/>
            <a:ext cx="49845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Contact: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Sally O’Connor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SPARK Director of Operations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oconnors@Cardiff.ac.uk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www.cardiff.ac.uk/spark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1570870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250954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6DAA1982-755C-4897-B83D-619215647D02}"/>
              </a:ext>
            </a:extLst>
          </p:cNvPr>
          <p:cNvSpPr txBox="1">
            <a:spLocks/>
          </p:cNvSpPr>
          <p:nvPr/>
        </p:nvSpPr>
        <p:spPr>
          <a:xfrm>
            <a:off x="1700443" y="2443890"/>
            <a:ext cx="8825948" cy="3790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800"/>
              </a:spcAft>
            </a:pPr>
            <a:br>
              <a:rPr lang="nl-NL" sz="3600" dirty="0">
                <a:latin typeface="Garamond" panose="02020404030301010803" pitchFamily="18" charset="0"/>
              </a:rPr>
            </a:br>
            <a:r>
              <a:rPr lang="nl-NL" sz="65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Thank</a:t>
            </a:r>
            <a:r>
              <a:rPr lang="nl-NL" sz="6500" b="1" dirty="0">
                <a:solidFill>
                  <a:srgbClr val="820000"/>
                </a:solidFill>
                <a:latin typeface="Garamond" panose="02020404030301010803" pitchFamily="18" charset="0"/>
              </a:rPr>
              <a:t> </a:t>
            </a:r>
            <a:r>
              <a:rPr lang="nl-NL" sz="65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you</a:t>
            </a:r>
            <a:r>
              <a:rPr lang="nl-NL" sz="6500" b="1">
                <a:solidFill>
                  <a:srgbClr val="820000"/>
                </a:solidFill>
                <a:latin typeface="Garamond" panose="02020404030301010803" pitchFamily="18" charset="0"/>
              </a:rPr>
              <a:t>!</a:t>
            </a:r>
            <a:endParaRPr lang="nl-NL" sz="3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ctr">
              <a:spcAft>
                <a:spcPts val="1800"/>
              </a:spcAft>
            </a:pPr>
            <a:endParaRPr lang="nl-NL" sz="6500" b="1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sp>
        <p:nvSpPr>
          <p:cNvPr id="12" name="Tekstvak 14">
            <a:extLst>
              <a:ext uri="{FF2B5EF4-FFF2-40B4-BE49-F238E27FC236}">
                <a16:creationId xmlns:a16="http://schemas.microsoft.com/office/drawing/2014/main" id="{C38E7DD1-D9CD-47CA-A8DD-E0460029BF1C}"/>
              </a:ext>
            </a:extLst>
          </p:cNvPr>
          <p:cNvSpPr txBox="1"/>
          <p:nvPr/>
        </p:nvSpPr>
        <p:spPr>
          <a:xfrm>
            <a:off x="9620834" y="6234477"/>
            <a:ext cx="247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latin typeface="Garamond" panose="02020404030301010803" pitchFamily="18" charset="0"/>
              </a:rPr>
              <a:t>#SSHA21</a:t>
            </a:r>
          </a:p>
        </p:txBody>
      </p:sp>
      <p:sp>
        <p:nvSpPr>
          <p:cNvPr id="13" name="Tekstvak 5">
            <a:extLst>
              <a:ext uri="{FF2B5EF4-FFF2-40B4-BE49-F238E27FC236}">
                <a16:creationId xmlns:a16="http://schemas.microsoft.com/office/drawing/2014/main" id="{30182973-CCC1-4A3F-8D83-30B396AE4AEB}"/>
              </a:ext>
            </a:extLst>
          </p:cNvPr>
          <p:cNvSpPr txBox="1">
            <a:spLocks/>
          </p:cNvSpPr>
          <p:nvPr/>
        </p:nvSpPr>
        <p:spPr>
          <a:xfrm>
            <a:off x="4428309" y="-19281"/>
            <a:ext cx="767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dirty="0">
                <a:solidFill>
                  <a:srgbClr val="820000"/>
                </a:solidFill>
                <a:latin typeface="Garamond" panose="02020404030301010803" pitchFamily="18" charset="0"/>
              </a:rPr>
              <a:t>Impact of Social Sciences, Humanities and Arts </a:t>
            </a:r>
          </a:p>
          <a:p>
            <a:pPr lvl="0" algn="r"/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13-15 October, 2021</a:t>
            </a:r>
          </a:p>
          <a:p>
            <a:pPr lvl="0" algn="r"/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446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250954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6DAA1982-755C-4897-B83D-619215647D02}"/>
              </a:ext>
            </a:extLst>
          </p:cNvPr>
          <p:cNvSpPr txBox="1">
            <a:spLocks/>
          </p:cNvSpPr>
          <p:nvPr/>
        </p:nvSpPr>
        <p:spPr>
          <a:xfrm>
            <a:off x="1700443" y="2443890"/>
            <a:ext cx="8825948" cy="3790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800"/>
              </a:spcAft>
            </a:pPr>
            <a:r>
              <a:rPr lang="nl-NL" sz="3300" b="1" dirty="0">
                <a:solidFill>
                  <a:srgbClr val="820000"/>
                </a:solidFill>
                <a:latin typeface="Garamond" panose="02020404030301010803" pitchFamily="18" charset="0"/>
              </a:rPr>
              <a:t>Mikkel Rasmussen</a:t>
            </a:r>
          </a:p>
          <a:p>
            <a:pPr algn="ctr">
              <a:spcAft>
                <a:spcPts val="1800"/>
              </a:spcAft>
            </a:pPr>
            <a:r>
              <a:rPr lang="en-US" sz="2500" i="1" dirty="0">
                <a:latin typeface="Garamond" panose="02020404030301010803" pitchFamily="18" charset="0"/>
              </a:rPr>
              <a:t>Director &amp; Founder, </a:t>
            </a:r>
            <a:r>
              <a:rPr lang="en-US" sz="2500" i="1" dirty="0" err="1">
                <a:latin typeface="Garamond" panose="02020404030301010803" pitchFamily="18" charset="0"/>
              </a:rPr>
              <a:t>ReD</a:t>
            </a:r>
            <a:r>
              <a:rPr lang="en-US" sz="2500" i="1" dirty="0">
                <a:latin typeface="Garamond" panose="02020404030301010803" pitchFamily="18" charset="0"/>
              </a:rPr>
              <a:t> Associates, Denmark</a:t>
            </a:r>
            <a:br>
              <a:rPr lang="nl-NL" sz="3600" dirty="0">
                <a:latin typeface="Garamond" panose="02020404030301010803" pitchFamily="18" charset="0"/>
              </a:rPr>
            </a:br>
            <a:endParaRPr lang="nl-NL" sz="3600" dirty="0">
              <a:latin typeface="Garamond" panose="02020404030301010803" pitchFamily="18" charset="0"/>
            </a:endParaRPr>
          </a:p>
        </p:txBody>
      </p:sp>
      <p:sp>
        <p:nvSpPr>
          <p:cNvPr id="13" name="Tekstvak 14">
            <a:extLst>
              <a:ext uri="{FF2B5EF4-FFF2-40B4-BE49-F238E27FC236}">
                <a16:creationId xmlns:a16="http://schemas.microsoft.com/office/drawing/2014/main" id="{74A62895-764F-49FF-9F34-65DE46DAA367}"/>
              </a:ext>
            </a:extLst>
          </p:cNvPr>
          <p:cNvSpPr txBox="1"/>
          <p:nvPr/>
        </p:nvSpPr>
        <p:spPr>
          <a:xfrm>
            <a:off x="9620834" y="6234477"/>
            <a:ext cx="247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latin typeface="Garamond" panose="02020404030301010803" pitchFamily="18" charset="0"/>
              </a:rPr>
              <a:t>#SSHA21</a:t>
            </a:r>
          </a:p>
        </p:txBody>
      </p:sp>
      <p:sp>
        <p:nvSpPr>
          <p:cNvPr id="11" name="Tekstvak 5">
            <a:extLst>
              <a:ext uri="{FF2B5EF4-FFF2-40B4-BE49-F238E27FC236}">
                <a16:creationId xmlns:a16="http://schemas.microsoft.com/office/drawing/2014/main" id="{92A72207-1788-41FD-B3EC-A6DA58DCD3E9}"/>
              </a:ext>
            </a:extLst>
          </p:cNvPr>
          <p:cNvSpPr txBox="1">
            <a:spLocks/>
          </p:cNvSpPr>
          <p:nvPr/>
        </p:nvSpPr>
        <p:spPr>
          <a:xfrm>
            <a:off x="4428309" y="-19281"/>
            <a:ext cx="767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dirty="0">
                <a:solidFill>
                  <a:srgbClr val="820000"/>
                </a:solidFill>
                <a:latin typeface="Garamond" panose="02020404030301010803" pitchFamily="18" charset="0"/>
              </a:rPr>
              <a:t>Impact of Social Sciences, Humanities and Arts </a:t>
            </a:r>
          </a:p>
          <a:p>
            <a:pPr lvl="0" algn="r"/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13-15 October, 2021</a:t>
            </a:r>
          </a:p>
        </p:txBody>
      </p:sp>
    </p:spTree>
    <p:extLst>
      <p:ext uri="{BB962C8B-B14F-4D97-AF65-F5344CB8AC3E}">
        <p14:creationId xmlns:p14="http://schemas.microsoft.com/office/powerpoint/2010/main" val="1228820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2978836" y="1386332"/>
            <a:ext cx="8520331" cy="17035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23590" marR="67945" indent="-3095625">
              <a:lnSpc>
                <a:spcPct val="114599"/>
              </a:lnSpc>
              <a:spcBef>
                <a:spcPts val="100"/>
              </a:spcBef>
            </a:pPr>
            <a:r>
              <a:rPr spc="-235" dirty="0"/>
              <a:t>Human</a:t>
            </a:r>
            <a:r>
              <a:rPr spc="35" dirty="0"/>
              <a:t> </a:t>
            </a:r>
            <a:r>
              <a:rPr spc="-245" dirty="0"/>
              <a:t>science</a:t>
            </a:r>
            <a:r>
              <a:rPr spc="35" dirty="0"/>
              <a:t> </a:t>
            </a:r>
            <a:r>
              <a:rPr spc="-250" dirty="0"/>
              <a:t>in</a:t>
            </a:r>
            <a:r>
              <a:rPr spc="35" dirty="0"/>
              <a:t> </a:t>
            </a:r>
            <a:r>
              <a:rPr spc="-330" dirty="0"/>
              <a:t>Business </a:t>
            </a:r>
            <a:r>
              <a:rPr spc="-1145" dirty="0"/>
              <a:t> </a:t>
            </a:r>
            <a:r>
              <a:rPr spc="-65" dirty="0"/>
              <a:t>&amp;</a:t>
            </a:r>
          </a:p>
          <a:p>
            <a:pPr marL="165100">
              <a:spcBef>
                <a:spcPts val="840"/>
              </a:spcBef>
            </a:pPr>
            <a:r>
              <a:rPr spc="-195" dirty="0"/>
              <a:t>B</a:t>
            </a:r>
            <a:r>
              <a:rPr spc="-270" dirty="0"/>
              <a:t>u</a:t>
            </a:r>
            <a:r>
              <a:rPr spc="-480" dirty="0"/>
              <a:t>s</a:t>
            </a:r>
            <a:r>
              <a:rPr spc="-250" dirty="0"/>
              <a:t>in</a:t>
            </a:r>
            <a:r>
              <a:rPr spc="-225" dirty="0"/>
              <a:t>e</a:t>
            </a:r>
            <a:r>
              <a:rPr spc="-480" dirty="0"/>
              <a:t>s</a:t>
            </a:r>
            <a:r>
              <a:rPr spc="-475" dirty="0"/>
              <a:t>s</a:t>
            </a:r>
            <a:r>
              <a:rPr spc="40" dirty="0"/>
              <a:t> </a:t>
            </a:r>
            <a:r>
              <a:rPr spc="-250" dirty="0"/>
              <a:t>in</a:t>
            </a:r>
            <a:r>
              <a:rPr spc="40" dirty="0"/>
              <a:t> </a:t>
            </a:r>
            <a:r>
              <a:rPr spc="-70" dirty="0"/>
              <a:t>H</a:t>
            </a:r>
            <a:r>
              <a:rPr spc="-270" dirty="0"/>
              <a:t>u</a:t>
            </a:r>
            <a:r>
              <a:rPr spc="-385" dirty="0"/>
              <a:t>m</a:t>
            </a:r>
            <a:r>
              <a:rPr spc="-175" dirty="0"/>
              <a:t>a</a:t>
            </a:r>
            <a:r>
              <a:rPr spc="-290" dirty="0"/>
              <a:t>n</a:t>
            </a:r>
            <a:r>
              <a:rPr spc="40" dirty="0"/>
              <a:t> </a:t>
            </a:r>
            <a:r>
              <a:rPr spc="-95" dirty="0"/>
              <a:t>S</a:t>
            </a:r>
            <a:r>
              <a:rPr spc="-135" dirty="0"/>
              <a:t>c</a:t>
            </a:r>
            <a:r>
              <a:rPr spc="-165" dirty="0"/>
              <a:t>i</a:t>
            </a:r>
            <a:r>
              <a:rPr spc="-275" dirty="0"/>
              <a:t>e</a:t>
            </a:r>
            <a:r>
              <a:rPr spc="-290" dirty="0"/>
              <a:t>n</a:t>
            </a:r>
            <a:r>
              <a:rPr spc="-135" dirty="0"/>
              <a:t>c</a:t>
            </a:r>
            <a:r>
              <a:rPr spc="-225" dirty="0"/>
              <a:t>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032918" y="4387596"/>
            <a:ext cx="612648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i="1" kern="0" spc="30" dirty="0">
                <a:solidFill>
                  <a:srgbClr val="FFFFFF"/>
                </a:solidFill>
                <a:latin typeface="Garamond"/>
                <a:cs typeface="Garamond"/>
              </a:rPr>
              <a:t>Impact</a:t>
            </a:r>
            <a:r>
              <a:rPr sz="2000" i="1" kern="0" spc="-1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2000" i="1" kern="0" spc="35" dirty="0">
                <a:solidFill>
                  <a:srgbClr val="FFFFFF"/>
                </a:solidFill>
                <a:latin typeface="Garamond"/>
                <a:cs typeface="Garamond"/>
              </a:rPr>
              <a:t>of</a:t>
            </a:r>
            <a:r>
              <a:rPr sz="2000" i="1" kern="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2000" i="1" kern="0" spc="20" dirty="0">
                <a:solidFill>
                  <a:srgbClr val="FFFFFF"/>
                </a:solidFill>
                <a:latin typeface="Garamond"/>
                <a:cs typeface="Garamond"/>
              </a:rPr>
              <a:t>Social</a:t>
            </a:r>
            <a:r>
              <a:rPr sz="2000" i="1" kern="0" spc="-5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2000" i="1" kern="0" spc="30" dirty="0">
                <a:solidFill>
                  <a:srgbClr val="FFFFFF"/>
                </a:solidFill>
                <a:latin typeface="Garamond"/>
                <a:cs typeface="Garamond"/>
              </a:rPr>
              <a:t>Sciences,</a:t>
            </a:r>
            <a:r>
              <a:rPr sz="2000" i="1" kern="0" spc="-5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2000" i="1" kern="0" spc="5" dirty="0">
                <a:solidFill>
                  <a:srgbClr val="FFFFFF"/>
                </a:solidFill>
                <a:latin typeface="Garamond"/>
                <a:cs typeface="Garamond"/>
              </a:rPr>
              <a:t>Humanities</a:t>
            </a:r>
            <a:r>
              <a:rPr sz="2000" i="1" kern="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2000" i="1" kern="0" spc="-105" dirty="0">
                <a:solidFill>
                  <a:srgbClr val="FFFFFF"/>
                </a:solidFill>
                <a:latin typeface="Garamond"/>
                <a:cs typeface="Garamond"/>
              </a:rPr>
              <a:t>&amp;</a:t>
            </a:r>
            <a:r>
              <a:rPr sz="2000" i="1" kern="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2000" i="1" kern="0" spc="-70" dirty="0">
                <a:solidFill>
                  <a:srgbClr val="FFFFFF"/>
                </a:solidFill>
                <a:latin typeface="Garamond"/>
                <a:cs typeface="Garamond"/>
              </a:rPr>
              <a:t>Arts,</a:t>
            </a:r>
            <a:r>
              <a:rPr sz="2000" i="1" kern="0" spc="-5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2000" i="1" kern="0" spc="-95" dirty="0">
                <a:solidFill>
                  <a:srgbClr val="FFFFFF"/>
                </a:solidFill>
                <a:latin typeface="Garamond"/>
                <a:cs typeface="Garamond"/>
              </a:rPr>
              <a:t>AESIS,</a:t>
            </a:r>
            <a:r>
              <a:rPr sz="2000" i="1" kern="0" spc="-5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2000" i="1" kern="0" spc="5" dirty="0">
                <a:solidFill>
                  <a:srgbClr val="FFFFFF"/>
                </a:solidFill>
                <a:latin typeface="Garamond"/>
                <a:cs typeface="Garamond"/>
              </a:rPr>
              <a:t>October</a:t>
            </a:r>
            <a:r>
              <a:rPr sz="2000" i="1" kern="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2000" i="1" kern="0" spc="60" dirty="0">
                <a:solidFill>
                  <a:srgbClr val="FFFFFF"/>
                </a:solidFill>
                <a:latin typeface="Garamond"/>
                <a:cs typeface="Garamond"/>
              </a:rPr>
              <a:t>2021</a:t>
            </a:r>
            <a:endParaRPr sz="2000" kern="0">
              <a:solidFill>
                <a:sysClr val="windowText" lastClr="000000"/>
              </a:solidFill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717062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98620" y="426211"/>
            <a:ext cx="10880758" cy="8208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199"/>
              </a:lnSpc>
              <a:spcBef>
                <a:spcPts val="100"/>
              </a:spcBef>
            </a:pPr>
            <a:r>
              <a:rPr sz="2400" spc="-45" dirty="0">
                <a:latin typeface="Georgia"/>
                <a:cs typeface="Georgia"/>
              </a:rPr>
              <a:t>ReD</a:t>
            </a:r>
            <a:r>
              <a:rPr sz="2400" spc="20" dirty="0">
                <a:latin typeface="Georgia"/>
                <a:cs typeface="Georgia"/>
              </a:rPr>
              <a:t> </a:t>
            </a:r>
            <a:r>
              <a:rPr sz="2400" spc="-135" dirty="0">
                <a:latin typeface="Georgia"/>
                <a:cs typeface="Georgia"/>
              </a:rPr>
              <a:t>Associates</a:t>
            </a:r>
            <a:r>
              <a:rPr sz="2400" spc="25" dirty="0">
                <a:latin typeface="Georgia"/>
                <a:cs typeface="Georgia"/>
              </a:rPr>
              <a:t> </a:t>
            </a:r>
            <a:r>
              <a:rPr sz="2400" spc="-185" dirty="0">
                <a:latin typeface="Georgia"/>
                <a:cs typeface="Georgia"/>
              </a:rPr>
              <a:t>uses</a:t>
            </a:r>
            <a:r>
              <a:rPr sz="2400" spc="25" dirty="0">
                <a:latin typeface="Georgia"/>
                <a:cs typeface="Georgia"/>
              </a:rPr>
              <a:t> </a:t>
            </a:r>
            <a:r>
              <a:rPr sz="2400" spc="-140" dirty="0">
                <a:latin typeface="Georgia"/>
                <a:cs typeface="Georgia"/>
              </a:rPr>
              <a:t>human</a:t>
            </a:r>
            <a:r>
              <a:rPr sz="2400" spc="20" dirty="0">
                <a:latin typeface="Georgia"/>
                <a:cs typeface="Georgia"/>
              </a:rPr>
              <a:t> </a:t>
            </a:r>
            <a:r>
              <a:rPr sz="2400" spc="-125" dirty="0">
                <a:latin typeface="Georgia"/>
                <a:cs typeface="Georgia"/>
              </a:rPr>
              <a:t>science</a:t>
            </a:r>
            <a:r>
              <a:rPr sz="2400" spc="25" dirty="0">
                <a:latin typeface="Georgia"/>
                <a:cs typeface="Georgia"/>
              </a:rPr>
              <a:t> </a:t>
            </a:r>
            <a:r>
              <a:rPr sz="2400" spc="-114" dirty="0">
                <a:latin typeface="Georgia"/>
                <a:cs typeface="Georgia"/>
              </a:rPr>
              <a:t>to</a:t>
            </a:r>
            <a:r>
              <a:rPr sz="2400" spc="25" dirty="0">
                <a:latin typeface="Georgia"/>
                <a:cs typeface="Georgia"/>
              </a:rPr>
              <a:t> </a:t>
            </a:r>
            <a:r>
              <a:rPr sz="2400" spc="-130" dirty="0">
                <a:latin typeface="Georgia"/>
                <a:cs typeface="Georgia"/>
              </a:rPr>
              <a:t>put</a:t>
            </a:r>
            <a:r>
              <a:rPr sz="2400" spc="25" dirty="0">
                <a:latin typeface="Georgia"/>
                <a:cs typeface="Georgia"/>
              </a:rPr>
              <a:t> </a:t>
            </a:r>
            <a:r>
              <a:rPr sz="2400" spc="-114" dirty="0">
                <a:latin typeface="Georgia"/>
                <a:cs typeface="Georgia"/>
              </a:rPr>
              <a:t>people</a:t>
            </a:r>
            <a:r>
              <a:rPr sz="2400" spc="20" dirty="0">
                <a:latin typeface="Georgia"/>
                <a:cs typeface="Georgia"/>
              </a:rPr>
              <a:t> </a:t>
            </a:r>
            <a:r>
              <a:rPr sz="2400" spc="-114" dirty="0">
                <a:latin typeface="Georgia"/>
                <a:cs typeface="Georgia"/>
              </a:rPr>
              <a:t>back</a:t>
            </a:r>
            <a:r>
              <a:rPr sz="2400" spc="25" dirty="0">
                <a:latin typeface="Georgia"/>
                <a:cs typeface="Georgia"/>
              </a:rPr>
              <a:t> </a:t>
            </a:r>
            <a:r>
              <a:rPr sz="2400" spc="-120" dirty="0">
                <a:latin typeface="Georgia"/>
                <a:cs typeface="Georgia"/>
              </a:rPr>
              <a:t>at</a:t>
            </a:r>
            <a:r>
              <a:rPr sz="2400" spc="25" dirty="0">
                <a:latin typeface="Georgia"/>
                <a:cs typeface="Georgia"/>
              </a:rPr>
              <a:t> </a:t>
            </a:r>
            <a:r>
              <a:rPr sz="2400" spc="-125" dirty="0">
                <a:latin typeface="Georgia"/>
                <a:cs typeface="Georgia"/>
              </a:rPr>
              <a:t>the</a:t>
            </a:r>
            <a:r>
              <a:rPr sz="2400" spc="25" dirty="0">
                <a:latin typeface="Georgia"/>
                <a:cs typeface="Georgia"/>
              </a:rPr>
              <a:t> </a:t>
            </a:r>
            <a:r>
              <a:rPr sz="2400" spc="-114" dirty="0">
                <a:latin typeface="Georgia"/>
                <a:cs typeface="Georgia"/>
              </a:rPr>
              <a:t>center</a:t>
            </a:r>
            <a:r>
              <a:rPr sz="2400" spc="25" dirty="0">
                <a:latin typeface="Georgia"/>
                <a:cs typeface="Georgia"/>
              </a:rPr>
              <a:t> </a:t>
            </a:r>
            <a:r>
              <a:rPr sz="2400" spc="-114" dirty="0">
                <a:latin typeface="Georgia"/>
                <a:cs typeface="Georgia"/>
              </a:rPr>
              <a:t>of </a:t>
            </a:r>
            <a:r>
              <a:rPr sz="2400" spc="-565" dirty="0">
                <a:latin typeface="Georgia"/>
                <a:cs typeface="Georgia"/>
              </a:rPr>
              <a:t> </a:t>
            </a:r>
            <a:r>
              <a:rPr sz="2400" spc="-145" dirty="0">
                <a:latin typeface="Georgia"/>
                <a:cs typeface="Georgia"/>
              </a:rPr>
              <a:t>b</a:t>
            </a:r>
            <a:r>
              <a:rPr sz="2400" spc="-140" dirty="0">
                <a:latin typeface="Georgia"/>
                <a:cs typeface="Georgia"/>
              </a:rPr>
              <a:t>u</a:t>
            </a:r>
            <a:r>
              <a:rPr sz="2400" spc="-245" dirty="0">
                <a:latin typeface="Georgia"/>
                <a:cs typeface="Georgia"/>
              </a:rPr>
              <a:t>s</a:t>
            </a:r>
            <a:r>
              <a:rPr sz="2400" spc="-125" dirty="0">
                <a:latin typeface="Georgia"/>
                <a:cs typeface="Georgia"/>
              </a:rPr>
              <a:t>in</a:t>
            </a:r>
            <a:r>
              <a:rPr sz="2400" spc="-114" dirty="0">
                <a:latin typeface="Georgia"/>
                <a:cs typeface="Georgia"/>
              </a:rPr>
              <a:t>e</a:t>
            </a:r>
            <a:r>
              <a:rPr sz="2400" spc="-245" dirty="0">
                <a:latin typeface="Georgia"/>
                <a:cs typeface="Georgia"/>
              </a:rPr>
              <a:t>s</a:t>
            </a:r>
            <a:r>
              <a:rPr sz="2400" spc="-240" dirty="0">
                <a:latin typeface="Georgia"/>
                <a:cs typeface="Georgia"/>
              </a:rPr>
              <a:t>s</a:t>
            </a:r>
            <a:r>
              <a:rPr sz="2400" spc="20" dirty="0">
                <a:latin typeface="Georgia"/>
                <a:cs typeface="Georgia"/>
              </a:rPr>
              <a:t> </a:t>
            </a:r>
            <a:r>
              <a:rPr sz="2400" spc="-135" dirty="0">
                <a:latin typeface="Georgia"/>
                <a:cs typeface="Georgia"/>
              </a:rPr>
              <a:t>d</a:t>
            </a:r>
            <a:r>
              <a:rPr sz="2400" spc="-114" dirty="0">
                <a:latin typeface="Georgia"/>
                <a:cs typeface="Georgia"/>
              </a:rPr>
              <a:t>e</a:t>
            </a:r>
            <a:r>
              <a:rPr sz="2400" spc="-70" dirty="0">
                <a:latin typeface="Georgia"/>
                <a:cs typeface="Georgia"/>
              </a:rPr>
              <a:t>c</a:t>
            </a:r>
            <a:r>
              <a:rPr sz="2400" spc="-170" dirty="0">
                <a:latin typeface="Georgia"/>
                <a:cs typeface="Georgia"/>
              </a:rPr>
              <a:t>is</a:t>
            </a:r>
            <a:r>
              <a:rPr sz="2400" spc="-100" dirty="0">
                <a:latin typeface="Georgia"/>
                <a:cs typeface="Georgia"/>
              </a:rPr>
              <a:t>io</a:t>
            </a:r>
            <a:r>
              <a:rPr sz="2400" spc="-150" dirty="0">
                <a:latin typeface="Georgia"/>
                <a:cs typeface="Georgia"/>
              </a:rPr>
              <a:t>n-</a:t>
            </a:r>
            <a:r>
              <a:rPr sz="2400" spc="-195" dirty="0">
                <a:latin typeface="Georgia"/>
                <a:cs typeface="Georgia"/>
              </a:rPr>
              <a:t>m</a:t>
            </a:r>
            <a:r>
              <a:rPr sz="2400" spc="-90" dirty="0">
                <a:latin typeface="Georgia"/>
                <a:cs typeface="Georgia"/>
              </a:rPr>
              <a:t>a</a:t>
            </a:r>
            <a:r>
              <a:rPr sz="2400" spc="-195" dirty="0">
                <a:latin typeface="Georgia"/>
                <a:cs typeface="Georgia"/>
              </a:rPr>
              <a:t>k</a:t>
            </a:r>
            <a:r>
              <a:rPr sz="2400" spc="-125" dirty="0">
                <a:latin typeface="Georgia"/>
                <a:cs typeface="Georgia"/>
              </a:rPr>
              <a:t>in</a:t>
            </a:r>
            <a:r>
              <a:rPr sz="2400" spc="-100" dirty="0">
                <a:latin typeface="Georgia"/>
                <a:cs typeface="Georgia"/>
              </a:rPr>
              <a:t>g</a:t>
            </a:r>
            <a:endParaRPr sz="2400">
              <a:latin typeface="Georgia"/>
              <a:cs typeface="Georgi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764068" y="1342272"/>
            <a:ext cx="6552565" cy="3176905"/>
            <a:chOff x="2621067" y="1342271"/>
            <a:chExt cx="6552565" cy="31769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21067" y="1342271"/>
              <a:ext cx="6552149" cy="317644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339900" y="2682486"/>
              <a:ext cx="46990" cy="46990"/>
            </a:xfrm>
            <a:custGeom>
              <a:avLst/>
              <a:gdLst/>
              <a:ahLst/>
              <a:cxnLst/>
              <a:rect l="l" t="t" r="r" b="b"/>
              <a:pathLst>
                <a:path w="46989" h="46989">
                  <a:moveTo>
                    <a:pt x="23434" y="0"/>
                  </a:moveTo>
                  <a:lnTo>
                    <a:pt x="14312" y="1841"/>
                  </a:lnTo>
                  <a:lnTo>
                    <a:pt x="6863" y="6862"/>
                  </a:lnTo>
                  <a:lnTo>
                    <a:pt x="1841" y="14310"/>
                  </a:lnTo>
                  <a:lnTo>
                    <a:pt x="0" y="23431"/>
                  </a:lnTo>
                  <a:lnTo>
                    <a:pt x="1841" y="32552"/>
                  </a:lnTo>
                  <a:lnTo>
                    <a:pt x="6863" y="40000"/>
                  </a:lnTo>
                  <a:lnTo>
                    <a:pt x="14312" y="45021"/>
                  </a:lnTo>
                  <a:lnTo>
                    <a:pt x="23434" y="46862"/>
                  </a:lnTo>
                  <a:lnTo>
                    <a:pt x="32555" y="45021"/>
                  </a:lnTo>
                  <a:lnTo>
                    <a:pt x="40005" y="40000"/>
                  </a:lnTo>
                  <a:lnTo>
                    <a:pt x="45027" y="32552"/>
                  </a:lnTo>
                  <a:lnTo>
                    <a:pt x="46869" y="23431"/>
                  </a:lnTo>
                  <a:lnTo>
                    <a:pt x="45027" y="14310"/>
                  </a:lnTo>
                  <a:lnTo>
                    <a:pt x="40005" y="6862"/>
                  </a:lnTo>
                  <a:lnTo>
                    <a:pt x="32555" y="1841"/>
                  </a:lnTo>
                  <a:lnTo>
                    <a:pt x="23434" y="0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5168041" y="2510646"/>
              <a:ext cx="391160" cy="391160"/>
            </a:xfrm>
            <a:custGeom>
              <a:avLst/>
              <a:gdLst/>
              <a:ahLst/>
              <a:cxnLst/>
              <a:rect l="l" t="t" r="r" b="b"/>
              <a:pathLst>
                <a:path w="391160" h="391160">
                  <a:moveTo>
                    <a:pt x="195295" y="0"/>
                  </a:moveTo>
                  <a:lnTo>
                    <a:pt x="150516" y="5157"/>
                  </a:lnTo>
                  <a:lnTo>
                    <a:pt x="109409" y="19847"/>
                  </a:lnTo>
                  <a:lnTo>
                    <a:pt x="73148" y="42898"/>
                  </a:lnTo>
                  <a:lnTo>
                    <a:pt x="42904" y="73139"/>
                  </a:lnTo>
                  <a:lnTo>
                    <a:pt x="19850" y="109396"/>
                  </a:lnTo>
                  <a:lnTo>
                    <a:pt x="5157" y="150498"/>
                  </a:lnTo>
                  <a:lnTo>
                    <a:pt x="0" y="195272"/>
                  </a:lnTo>
                  <a:lnTo>
                    <a:pt x="5157" y="240046"/>
                  </a:lnTo>
                  <a:lnTo>
                    <a:pt x="19850" y="281148"/>
                  </a:lnTo>
                  <a:lnTo>
                    <a:pt x="42904" y="317405"/>
                  </a:lnTo>
                  <a:lnTo>
                    <a:pt x="73148" y="347646"/>
                  </a:lnTo>
                  <a:lnTo>
                    <a:pt x="109409" y="370697"/>
                  </a:lnTo>
                  <a:lnTo>
                    <a:pt x="150516" y="385388"/>
                  </a:lnTo>
                  <a:lnTo>
                    <a:pt x="195295" y="390545"/>
                  </a:lnTo>
                  <a:lnTo>
                    <a:pt x="240074" y="385388"/>
                  </a:lnTo>
                  <a:lnTo>
                    <a:pt x="281181" y="370697"/>
                  </a:lnTo>
                  <a:lnTo>
                    <a:pt x="317442" y="347646"/>
                  </a:lnTo>
                  <a:lnTo>
                    <a:pt x="347686" y="317405"/>
                  </a:lnTo>
                  <a:lnTo>
                    <a:pt x="370740" y="281148"/>
                  </a:lnTo>
                  <a:lnTo>
                    <a:pt x="385433" y="240046"/>
                  </a:lnTo>
                  <a:lnTo>
                    <a:pt x="390591" y="195272"/>
                  </a:lnTo>
                  <a:lnTo>
                    <a:pt x="385433" y="150498"/>
                  </a:lnTo>
                  <a:lnTo>
                    <a:pt x="370740" y="109396"/>
                  </a:lnTo>
                  <a:lnTo>
                    <a:pt x="347686" y="73139"/>
                  </a:lnTo>
                  <a:lnTo>
                    <a:pt x="317442" y="42898"/>
                  </a:lnTo>
                  <a:lnTo>
                    <a:pt x="281181" y="19847"/>
                  </a:lnTo>
                  <a:lnTo>
                    <a:pt x="240074" y="5157"/>
                  </a:lnTo>
                  <a:lnTo>
                    <a:pt x="195295" y="0"/>
                  </a:lnTo>
                  <a:close/>
                </a:path>
              </a:pathLst>
            </a:custGeom>
            <a:solidFill>
              <a:srgbClr val="595959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6615828" y="2409106"/>
              <a:ext cx="46990" cy="46990"/>
            </a:xfrm>
            <a:custGeom>
              <a:avLst/>
              <a:gdLst/>
              <a:ahLst/>
              <a:cxnLst/>
              <a:rect l="l" t="t" r="r" b="b"/>
              <a:pathLst>
                <a:path w="46990" h="46989">
                  <a:moveTo>
                    <a:pt x="23434" y="0"/>
                  </a:moveTo>
                  <a:lnTo>
                    <a:pt x="14312" y="1841"/>
                  </a:lnTo>
                  <a:lnTo>
                    <a:pt x="6863" y="6862"/>
                  </a:lnTo>
                  <a:lnTo>
                    <a:pt x="1841" y="14310"/>
                  </a:lnTo>
                  <a:lnTo>
                    <a:pt x="0" y="23431"/>
                  </a:lnTo>
                  <a:lnTo>
                    <a:pt x="1841" y="32552"/>
                  </a:lnTo>
                  <a:lnTo>
                    <a:pt x="6863" y="40000"/>
                  </a:lnTo>
                  <a:lnTo>
                    <a:pt x="14312" y="45022"/>
                  </a:lnTo>
                  <a:lnTo>
                    <a:pt x="23434" y="46864"/>
                  </a:lnTo>
                  <a:lnTo>
                    <a:pt x="32555" y="45022"/>
                  </a:lnTo>
                  <a:lnTo>
                    <a:pt x="40005" y="40000"/>
                  </a:lnTo>
                  <a:lnTo>
                    <a:pt x="45027" y="32552"/>
                  </a:lnTo>
                  <a:lnTo>
                    <a:pt x="46869" y="23431"/>
                  </a:lnTo>
                  <a:lnTo>
                    <a:pt x="45027" y="14310"/>
                  </a:lnTo>
                  <a:lnTo>
                    <a:pt x="40005" y="6862"/>
                  </a:lnTo>
                  <a:lnTo>
                    <a:pt x="32555" y="1841"/>
                  </a:lnTo>
                  <a:lnTo>
                    <a:pt x="23434" y="0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6443968" y="2237264"/>
              <a:ext cx="391160" cy="391160"/>
            </a:xfrm>
            <a:custGeom>
              <a:avLst/>
              <a:gdLst/>
              <a:ahLst/>
              <a:cxnLst/>
              <a:rect l="l" t="t" r="r" b="b"/>
              <a:pathLst>
                <a:path w="391159" h="391160">
                  <a:moveTo>
                    <a:pt x="195294" y="0"/>
                  </a:moveTo>
                  <a:lnTo>
                    <a:pt x="150514" y="5157"/>
                  </a:lnTo>
                  <a:lnTo>
                    <a:pt x="109408" y="19847"/>
                  </a:lnTo>
                  <a:lnTo>
                    <a:pt x="73147" y="42899"/>
                  </a:lnTo>
                  <a:lnTo>
                    <a:pt x="42903" y="73139"/>
                  </a:lnTo>
                  <a:lnTo>
                    <a:pt x="19849" y="109396"/>
                  </a:lnTo>
                  <a:lnTo>
                    <a:pt x="5157" y="150498"/>
                  </a:lnTo>
                  <a:lnTo>
                    <a:pt x="0" y="195272"/>
                  </a:lnTo>
                  <a:lnTo>
                    <a:pt x="5157" y="240046"/>
                  </a:lnTo>
                  <a:lnTo>
                    <a:pt x="19849" y="281148"/>
                  </a:lnTo>
                  <a:lnTo>
                    <a:pt x="42903" y="317405"/>
                  </a:lnTo>
                  <a:lnTo>
                    <a:pt x="73147" y="347646"/>
                  </a:lnTo>
                  <a:lnTo>
                    <a:pt x="109408" y="370697"/>
                  </a:lnTo>
                  <a:lnTo>
                    <a:pt x="150514" y="385388"/>
                  </a:lnTo>
                  <a:lnTo>
                    <a:pt x="195294" y="390545"/>
                  </a:lnTo>
                  <a:lnTo>
                    <a:pt x="240073" y="385388"/>
                  </a:lnTo>
                  <a:lnTo>
                    <a:pt x="281180" y="370697"/>
                  </a:lnTo>
                  <a:lnTo>
                    <a:pt x="317441" y="347646"/>
                  </a:lnTo>
                  <a:lnTo>
                    <a:pt x="347685" y="317405"/>
                  </a:lnTo>
                  <a:lnTo>
                    <a:pt x="370739" y="281148"/>
                  </a:lnTo>
                  <a:lnTo>
                    <a:pt x="385431" y="240046"/>
                  </a:lnTo>
                  <a:lnTo>
                    <a:pt x="390589" y="195272"/>
                  </a:lnTo>
                  <a:lnTo>
                    <a:pt x="385431" y="150498"/>
                  </a:lnTo>
                  <a:lnTo>
                    <a:pt x="370739" y="109396"/>
                  </a:lnTo>
                  <a:lnTo>
                    <a:pt x="347685" y="73139"/>
                  </a:lnTo>
                  <a:lnTo>
                    <a:pt x="317441" y="42899"/>
                  </a:lnTo>
                  <a:lnTo>
                    <a:pt x="281180" y="19847"/>
                  </a:lnTo>
                  <a:lnTo>
                    <a:pt x="240073" y="5157"/>
                  </a:lnTo>
                  <a:lnTo>
                    <a:pt x="195294" y="0"/>
                  </a:lnTo>
                  <a:close/>
                </a:path>
              </a:pathLst>
            </a:custGeom>
            <a:solidFill>
              <a:srgbClr val="595959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000448" y="4334256"/>
            <a:ext cx="1691005" cy="146113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>
              <a:spcBef>
                <a:spcPts val="290"/>
              </a:spcBef>
            </a:pPr>
            <a:r>
              <a:rPr sz="1100" b="1" kern="0" spc="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Areas</a:t>
            </a:r>
            <a:r>
              <a:rPr sz="1100" b="1" kern="0" spc="-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1100" b="1" kern="0" spc="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of</a:t>
            </a:r>
            <a:r>
              <a:rPr sz="1100" b="1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1100" b="1" kern="0" spc="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expertise</a:t>
            </a:r>
            <a:endParaRPr sz="11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170815" marR="218440" indent="-158115">
              <a:lnSpc>
                <a:spcPts val="1300"/>
              </a:lnSpc>
              <a:spcBef>
                <a:spcPts val="254"/>
              </a:spcBef>
              <a:buFont typeface="Arial"/>
              <a:buChar char="•"/>
              <a:tabLst>
                <a:tab pos="170815" algn="l"/>
              </a:tabLst>
            </a:pPr>
            <a:r>
              <a:rPr sz="1100" kern="0" spc="10" dirty="0">
                <a:solidFill>
                  <a:sysClr val="windowText" lastClr="000000"/>
                </a:solidFill>
                <a:latin typeface="Georgia"/>
                <a:cs typeface="Georgia"/>
              </a:rPr>
              <a:t>D</a:t>
            </a:r>
            <a:r>
              <a:rPr sz="1100" kern="0" spc="-50" dirty="0">
                <a:solidFill>
                  <a:sysClr val="windowText" lastClr="000000"/>
                </a:solidFill>
                <a:latin typeface="Georgia"/>
                <a:cs typeface="Georgia"/>
              </a:rPr>
              <a:t>ee</a:t>
            </a:r>
            <a:r>
              <a:rPr sz="1100" kern="0" spc="-60" dirty="0">
                <a:solidFill>
                  <a:sysClr val="windowText" lastClr="000000"/>
                </a:solidFill>
                <a:latin typeface="Georgia"/>
                <a:cs typeface="Georgia"/>
              </a:rPr>
              <a:t>p</a:t>
            </a:r>
            <a:r>
              <a:rPr sz="1100" kern="0" spc="1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100" kern="0" spc="-60" dirty="0">
                <a:solidFill>
                  <a:sysClr val="windowText" lastClr="000000"/>
                </a:solidFill>
                <a:latin typeface="Georgia"/>
                <a:cs typeface="Georgia"/>
              </a:rPr>
              <a:t>u</a:t>
            </a:r>
            <a:r>
              <a:rPr sz="1100" kern="0" spc="-70" dirty="0">
                <a:solidFill>
                  <a:sysClr val="windowText" lastClr="000000"/>
                </a:solidFill>
                <a:latin typeface="Georgia"/>
                <a:cs typeface="Georgia"/>
              </a:rPr>
              <a:t>n</a:t>
            </a:r>
            <a:r>
              <a:rPr sz="1100" kern="0" spc="-60" dirty="0">
                <a:solidFill>
                  <a:sysClr val="windowText" lastClr="000000"/>
                </a:solidFill>
                <a:latin typeface="Georgia"/>
                <a:cs typeface="Georgia"/>
              </a:rPr>
              <a:t>d</a:t>
            </a:r>
            <a:r>
              <a:rPr sz="1100" kern="0" spc="-50" dirty="0">
                <a:solidFill>
                  <a:sysClr val="windowText" lastClr="000000"/>
                </a:solidFill>
                <a:latin typeface="Georgia"/>
                <a:cs typeface="Georgia"/>
              </a:rPr>
              <a:t>e</a:t>
            </a:r>
            <a:r>
              <a:rPr sz="1100" kern="0" spc="-55" dirty="0">
                <a:solidFill>
                  <a:sysClr val="windowText" lastClr="000000"/>
                </a:solidFill>
                <a:latin typeface="Georgia"/>
                <a:cs typeface="Georgia"/>
              </a:rPr>
              <a:t>r</a:t>
            </a:r>
            <a:r>
              <a:rPr sz="1100" kern="0" spc="-105" dirty="0">
                <a:solidFill>
                  <a:sysClr val="windowText" lastClr="000000"/>
                </a:solidFill>
                <a:latin typeface="Georgia"/>
                <a:cs typeface="Georgia"/>
              </a:rPr>
              <a:t>s</a:t>
            </a:r>
            <a:r>
              <a:rPr sz="1100" kern="0" spc="-60" dirty="0">
                <a:solidFill>
                  <a:sysClr val="windowText" lastClr="000000"/>
                </a:solidFill>
                <a:latin typeface="Georgia"/>
                <a:cs typeface="Georgia"/>
              </a:rPr>
              <a:t>t</a:t>
            </a:r>
            <a:r>
              <a:rPr sz="1100" kern="0" spc="-35" dirty="0">
                <a:solidFill>
                  <a:sysClr val="windowText" lastClr="000000"/>
                </a:solidFill>
                <a:latin typeface="Georgia"/>
                <a:cs typeface="Georgia"/>
              </a:rPr>
              <a:t>a</a:t>
            </a:r>
            <a:r>
              <a:rPr sz="1100" kern="0" spc="-70" dirty="0">
                <a:solidFill>
                  <a:sysClr val="windowText" lastClr="000000"/>
                </a:solidFill>
                <a:latin typeface="Georgia"/>
                <a:cs typeface="Georgia"/>
              </a:rPr>
              <a:t>n</a:t>
            </a:r>
            <a:r>
              <a:rPr sz="1100" kern="0" spc="-60" dirty="0">
                <a:solidFill>
                  <a:sysClr val="windowText" lastClr="000000"/>
                </a:solidFill>
                <a:latin typeface="Georgia"/>
                <a:cs typeface="Georgia"/>
              </a:rPr>
              <a:t>din</a:t>
            </a:r>
            <a:r>
              <a:rPr sz="1100" kern="0" spc="-45" dirty="0">
                <a:solidFill>
                  <a:sysClr val="windowText" lastClr="000000"/>
                </a:solidFill>
                <a:latin typeface="Georgia"/>
                <a:cs typeface="Georgia"/>
              </a:rPr>
              <a:t>g</a:t>
            </a:r>
            <a:r>
              <a:rPr sz="1100" kern="0" spc="1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100" kern="0" spc="-40" dirty="0">
                <a:solidFill>
                  <a:sysClr val="windowText" lastClr="000000"/>
                </a:solidFill>
                <a:latin typeface="Georgia"/>
                <a:cs typeface="Georgia"/>
              </a:rPr>
              <a:t>of  </a:t>
            </a:r>
            <a:r>
              <a:rPr sz="1100" kern="0" spc="-60" dirty="0">
                <a:solidFill>
                  <a:sysClr val="windowText" lastClr="000000"/>
                </a:solidFill>
                <a:latin typeface="Georgia"/>
                <a:cs typeface="Georgia"/>
              </a:rPr>
              <a:t>customer</a:t>
            </a:r>
            <a:r>
              <a:rPr sz="1100" kern="0" spc="-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100" kern="0" spc="-45" dirty="0">
                <a:solidFill>
                  <a:sysClr val="windowText" lastClr="000000"/>
                </a:solidFill>
                <a:latin typeface="Georgia"/>
                <a:cs typeface="Georgia"/>
              </a:rPr>
              <a:t>behavior</a:t>
            </a:r>
            <a:endParaRPr sz="1100" kern="0">
              <a:solidFill>
                <a:sysClr val="windowText" lastClr="000000"/>
              </a:solidFill>
              <a:latin typeface="Georgia"/>
              <a:cs typeface="Georgia"/>
            </a:endParaRPr>
          </a:p>
          <a:p>
            <a:pPr marL="170815" marR="5080" indent="-158115">
              <a:lnSpc>
                <a:spcPts val="1390"/>
              </a:lnSpc>
              <a:spcBef>
                <a:spcPts val="15"/>
              </a:spcBef>
              <a:buFont typeface="Arial"/>
              <a:buChar char="•"/>
              <a:tabLst>
                <a:tab pos="170815" algn="l"/>
              </a:tabLst>
            </a:pPr>
            <a:r>
              <a:rPr sz="1100" kern="0" spc="85" dirty="0">
                <a:solidFill>
                  <a:sysClr val="windowText" lastClr="000000"/>
                </a:solidFill>
                <a:latin typeface="Georgia"/>
                <a:cs typeface="Georgia"/>
              </a:rPr>
              <a:t>C</a:t>
            </a:r>
            <a:r>
              <a:rPr sz="1100" kern="0" spc="-60" dirty="0">
                <a:solidFill>
                  <a:sysClr val="windowText" lastClr="000000"/>
                </a:solidFill>
                <a:latin typeface="Georgia"/>
                <a:cs typeface="Georgia"/>
              </a:rPr>
              <a:t>l</a:t>
            </a:r>
            <a:r>
              <a:rPr sz="1100" kern="0" spc="-35" dirty="0">
                <a:solidFill>
                  <a:sysClr val="windowText" lastClr="000000"/>
                </a:solidFill>
                <a:latin typeface="Georgia"/>
                <a:cs typeface="Georgia"/>
              </a:rPr>
              <a:t>a</a:t>
            </a:r>
            <a:r>
              <a:rPr sz="1100" kern="0" spc="-55" dirty="0">
                <a:solidFill>
                  <a:sysClr val="windowText" lastClr="000000"/>
                </a:solidFill>
                <a:latin typeface="Georgia"/>
                <a:cs typeface="Georgia"/>
              </a:rPr>
              <a:t>rit</a:t>
            </a:r>
            <a:r>
              <a:rPr sz="1100" kern="0" spc="-40" dirty="0">
                <a:solidFill>
                  <a:sysClr val="windowText" lastClr="000000"/>
                </a:solidFill>
                <a:latin typeface="Georgia"/>
                <a:cs typeface="Georgia"/>
              </a:rPr>
              <a:t>y</a:t>
            </a:r>
            <a:r>
              <a:rPr sz="1100" kern="0" spc="1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100" kern="0" spc="-55" dirty="0">
                <a:solidFill>
                  <a:sysClr val="windowText" lastClr="000000"/>
                </a:solidFill>
                <a:latin typeface="Georgia"/>
                <a:cs typeface="Georgia"/>
              </a:rPr>
              <a:t>of</a:t>
            </a:r>
            <a:r>
              <a:rPr sz="1100" kern="0" spc="1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100" kern="0" spc="-45" dirty="0">
                <a:solidFill>
                  <a:sysClr val="windowText" lastClr="000000"/>
                </a:solidFill>
                <a:latin typeface="Georgia"/>
                <a:cs typeface="Georgia"/>
              </a:rPr>
              <a:t>b</a:t>
            </a:r>
            <a:r>
              <a:rPr sz="1100" kern="0" spc="-60" dirty="0">
                <a:solidFill>
                  <a:sysClr val="windowText" lastClr="000000"/>
                </a:solidFill>
                <a:latin typeface="Georgia"/>
                <a:cs typeface="Georgia"/>
              </a:rPr>
              <a:t>u</a:t>
            </a:r>
            <a:r>
              <a:rPr sz="1100" kern="0" spc="-105" dirty="0">
                <a:solidFill>
                  <a:sysClr val="windowText" lastClr="000000"/>
                </a:solidFill>
                <a:latin typeface="Georgia"/>
                <a:cs typeface="Georgia"/>
              </a:rPr>
              <a:t>s</a:t>
            </a:r>
            <a:r>
              <a:rPr sz="1100" kern="0" spc="-60" dirty="0">
                <a:solidFill>
                  <a:sysClr val="windowText" lastClr="000000"/>
                </a:solidFill>
                <a:latin typeface="Georgia"/>
                <a:cs typeface="Georgia"/>
              </a:rPr>
              <a:t>in</a:t>
            </a:r>
            <a:r>
              <a:rPr sz="1100" kern="0" spc="-50" dirty="0">
                <a:solidFill>
                  <a:sysClr val="windowText" lastClr="000000"/>
                </a:solidFill>
                <a:latin typeface="Georgia"/>
                <a:cs typeface="Georgia"/>
              </a:rPr>
              <a:t>e</a:t>
            </a:r>
            <a:r>
              <a:rPr sz="1100" kern="0" spc="-105" dirty="0">
                <a:solidFill>
                  <a:sysClr val="windowText" lastClr="000000"/>
                </a:solidFill>
                <a:latin typeface="Georgia"/>
                <a:cs typeface="Georgia"/>
              </a:rPr>
              <a:t>s</a:t>
            </a:r>
            <a:r>
              <a:rPr sz="1100" kern="0" spc="-110" dirty="0">
                <a:solidFill>
                  <a:sysClr val="windowText" lastClr="000000"/>
                </a:solidFill>
                <a:latin typeface="Georgia"/>
                <a:cs typeface="Georgia"/>
              </a:rPr>
              <a:t>s</a:t>
            </a:r>
            <a:r>
              <a:rPr sz="1100" kern="0" spc="1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100" kern="0" spc="-105" dirty="0">
                <a:solidFill>
                  <a:sysClr val="windowText" lastClr="000000"/>
                </a:solidFill>
                <a:latin typeface="Georgia"/>
                <a:cs typeface="Georgia"/>
              </a:rPr>
              <a:t>s</a:t>
            </a:r>
            <a:r>
              <a:rPr sz="1100" kern="0" spc="-60" dirty="0">
                <a:solidFill>
                  <a:sysClr val="windowText" lastClr="000000"/>
                </a:solidFill>
                <a:latin typeface="Georgia"/>
                <a:cs typeface="Georgia"/>
              </a:rPr>
              <a:t>t</a:t>
            </a:r>
            <a:r>
              <a:rPr sz="1100" kern="0" spc="-55" dirty="0">
                <a:solidFill>
                  <a:sysClr val="windowText" lastClr="000000"/>
                </a:solidFill>
                <a:latin typeface="Georgia"/>
                <a:cs typeface="Georgia"/>
              </a:rPr>
              <a:t>r</a:t>
            </a:r>
            <a:r>
              <a:rPr sz="1100" kern="0" spc="-35" dirty="0">
                <a:solidFill>
                  <a:sysClr val="windowText" lastClr="000000"/>
                </a:solidFill>
                <a:latin typeface="Georgia"/>
                <a:cs typeface="Georgia"/>
              </a:rPr>
              <a:t>a</a:t>
            </a:r>
            <a:r>
              <a:rPr sz="1100" kern="0" spc="-60" dirty="0">
                <a:solidFill>
                  <a:sysClr val="windowText" lastClr="000000"/>
                </a:solidFill>
                <a:latin typeface="Georgia"/>
                <a:cs typeface="Georgia"/>
              </a:rPr>
              <a:t>t</a:t>
            </a:r>
            <a:r>
              <a:rPr sz="1100" kern="0" spc="-50" dirty="0">
                <a:solidFill>
                  <a:sysClr val="windowText" lastClr="000000"/>
                </a:solidFill>
                <a:latin typeface="Georgia"/>
                <a:cs typeface="Georgia"/>
              </a:rPr>
              <a:t>e</a:t>
            </a:r>
            <a:r>
              <a:rPr sz="1100" kern="0" spc="-40" dirty="0">
                <a:solidFill>
                  <a:sysClr val="windowText" lastClr="000000"/>
                </a:solidFill>
                <a:latin typeface="Georgia"/>
                <a:cs typeface="Georgia"/>
              </a:rPr>
              <a:t>g</a:t>
            </a:r>
            <a:r>
              <a:rPr sz="1100" kern="0" spc="-25" dirty="0">
                <a:solidFill>
                  <a:sysClr val="windowText" lastClr="000000"/>
                </a:solidFill>
                <a:latin typeface="Georgia"/>
                <a:cs typeface="Georgia"/>
              </a:rPr>
              <a:t>y  </a:t>
            </a:r>
            <a:r>
              <a:rPr sz="1100" kern="0" spc="-55" dirty="0">
                <a:solidFill>
                  <a:sysClr val="windowText" lastClr="000000"/>
                </a:solidFill>
                <a:latin typeface="Georgia"/>
                <a:cs typeface="Georgia"/>
              </a:rPr>
              <a:t>and</a:t>
            </a:r>
            <a:r>
              <a:rPr sz="1100" kern="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100" kern="0" spc="-60" dirty="0">
                <a:solidFill>
                  <a:sysClr val="windowText" lastClr="000000"/>
                </a:solidFill>
                <a:latin typeface="Georgia"/>
                <a:cs typeface="Georgia"/>
              </a:rPr>
              <a:t>future</a:t>
            </a:r>
            <a:r>
              <a:rPr sz="1100" kern="0" spc="1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100" kern="0" spc="-50" dirty="0">
                <a:solidFill>
                  <a:sysClr val="windowText" lastClr="000000"/>
                </a:solidFill>
                <a:latin typeface="Georgia"/>
                <a:cs typeface="Georgia"/>
              </a:rPr>
              <a:t>direction</a:t>
            </a:r>
            <a:endParaRPr sz="1100" kern="0">
              <a:solidFill>
                <a:sysClr val="windowText" lastClr="000000"/>
              </a:solidFill>
              <a:latin typeface="Georgia"/>
              <a:cs typeface="Georgia"/>
            </a:endParaRPr>
          </a:p>
          <a:p>
            <a:pPr marL="170815" marR="198755" indent="-158115">
              <a:lnSpc>
                <a:spcPts val="1300"/>
              </a:lnSpc>
              <a:spcBef>
                <a:spcPts val="100"/>
              </a:spcBef>
              <a:buFont typeface="Arial"/>
              <a:buChar char="•"/>
              <a:tabLst>
                <a:tab pos="170815" algn="l"/>
              </a:tabLst>
            </a:pPr>
            <a:r>
              <a:rPr sz="1100" kern="0" spc="-45" dirty="0">
                <a:solidFill>
                  <a:sysClr val="windowText" lastClr="000000"/>
                </a:solidFill>
                <a:latin typeface="Georgia"/>
                <a:cs typeface="Georgia"/>
              </a:rPr>
              <a:t>I</a:t>
            </a:r>
            <a:r>
              <a:rPr sz="1100" kern="0" spc="-60" dirty="0">
                <a:solidFill>
                  <a:sysClr val="windowText" lastClr="000000"/>
                </a:solidFill>
                <a:latin typeface="Georgia"/>
                <a:cs typeface="Georgia"/>
              </a:rPr>
              <a:t>d</a:t>
            </a:r>
            <a:r>
              <a:rPr sz="1100" kern="0" spc="-50" dirty="0">
                <a:solidFill>
                  <a:sysClr val="windowText" lastClr="000000"/>
                </a:solidFill>
                <a:latin typeface="Georgia"/>
                <a:cs typeface="Georgia"/>
              </a:rPr>
              <a:t>e</a:t>
            </a:r>
            <a:r>
              <a:rPr sz="1100" kern="0" spc="-70" dirty="0">
                <a:solidFill>
                  <a:sysClr val="windowText" lastClr="000000"/>
                </a:solidFill>
                <a:latin typeface="Georgia"/>
                <a:cs typeface="Georgia"/>
              </a:rPr>
              <a:t>n</a:t>
            </a:r>
            <a:r>
              <a:rPr sz="1100" kern="0" spc="-60" dirty="0">
                <a:solidFill>
                  <a:sysClr val="windowText" lastClr="000000"/>
                </a:solidFill>
                <a:latin typeface="Georgia"/>
                <a:cs typeface="Georgia"/>
              </a:rPr>
              <a:t>t</a:t>
            </a:r>
            <a:r>
              <a:rPr sz="1100" kern="0" spc="-55" dirty="0">
                <a:solidFill>
                  <a:sysClr val="windowText" lastClr="000000"/>
                </a:solidFill>
                <a:latin typeface="Georgia"/>
                <a:cs typeface="Georgia"/>
              </a:rPr>
              <a:t>if</a:t>
            </a:r>
            <a:r>
              <a:rPr sz="1100" kern="0" spc="-35" dirty="0">
                <a:solidFill>
                  <a:sysClr val="windowText" lastClr="000000"/>
                </a:solidFill>
                <a:latin typeface="Georgia"/>
                <a:cs typeface="Georgia"/>
              </a:rPr>
              <a:t>y</a:t>
            </a:r>
            <a:r>
              <a:rPr sz="1100" kern="0" spc="-60" dirty="0">
                <a:solidFill>
                  <a:sysClr val="windowText" lastClr="000000"/>
                </a:solidFill>
                <a:latin typeface="Georgia"/>
                <a:cs typeface="Georgia"/>
              </a:rPr>
              <a:t>in</a:t>
            </a:r>
            <a:r>
              <a:rPr sz="1100" kern="0" spc="-45" dirty="0">
                <a:solidFill>
                  <a:sysClr val="windowText" lastClr="000000"/>
                </a:solidFill>
                <a:latin typeface="Georgia"/>
                <a:cs typeface="Georgia"/>
              </a:rPr>
              <a:t>g</a:t>
            </a:r>
            <a:r>
              <a:rPr sz="1100" kern="0" spc="1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100" kern="0" spc="-25" dirty="0">
                <a:solidFill>
                  <a:sysClr val="windowText" lastClr="000000"/>
                </a:solidFill>
                <a:latin typeface="Georgia"/>
                <a:cs typeface="Georgia"/>
              </a:rPr>
              <a:t>c</a:t>
            </a:r>
            <a:r>
              <a:rPr sz="1100" kern="0" spc="-50" dirty="0">
                <a:solidFill>
                  <a:sysClr val="windowText" lastClr="000000"/>
                </a:solidFill>
                <a:latin typeface="Georgia"/>
                <a:cs typeface="Georgia"/>
              </a:rPr>
              <a:t>o</a:t>
            </a:r>
            <a:r>
              <a:rPr sz="1100" kern="0" spc="-80" dirty="0">
                <a:solidFill>
                  <a:sysClr val="windowText" lastClr="000000"/>
                </a:solidFill>
                <a:latin typeface="Georgia"/>
                <a:cs typeface="Georgia"/>
              </a:rPr>
              <a:t>m</a:t>
            </a:r>
            <a:r>
              <a:rPr sz="1100" kern="0" spc="-85" dirty="0">
                <a:solidFill>
                  <a:sysClr val="windowText" lastClr="000000"/>
                </a:solidFill>
                <a:latin typeface="Georgia"/>
                <a:cs typeface="Georgia"/>
              </a:rPr>
              <a:t>m</a:t>
            </a:r>
            <a:r>
              <a:rPr sz="1100" kern="0" spc="-50" dirty="0">
                <a:solidFill>
                  <a:sysClr val="windowText" lastClr="000000"/>
                </a:solidFill>
                <a:latin typeface="Georgia"/>
                <a:cs typeface="Georgia"/>
              </a:rPr>
              <a:t>e</a:t>
            </a:r>
            <a:r>
              <a:rPr sz="1100" kern="0" spc="-55" dirty="0">
                <a:solidFill>
                  <a:sysClr val="windowText" lastClr="000000"/>
                </a:solidFill>
                <a:latin typeface="Georgia"/>
                <a:cs typeface="Georgia"/>
              </a:rPr>
              <a:t>r</a:t>
            </a:r>
            <a:r>
              <a:rPr sz="1100" kern="0" spc="-25" dirty="0">
                <a:solidFill>
                  <a:sysClr val="windowText" lastClr="000000"/>
                </a:solidFill>
                <a:latin typeface="Georgia"/>
                <a:cs typeface="Georgia"/>
              </a:rPr>
              <a:t>c</a:t>
            </a:r>
            <a:r>
              <a:rPr sz="1100" kern="0" spc="-35" dirty="0">
                <a:solidFill>
                  <a:sysClr val="windowText" lastClr="000000"/>
                </a:solidFill>
                <a:latin typeface="Georgia"/>
                <a:cs typeface="Georgia"/>
              </a:rPr>
              <a:t>i</a:t>
            </a:r>
            <a:r>
              <a:rPr sz="1100" kern="0" spc="-50" dirty="0">
                <a:solidFill>
                  <a:sysClr val="windowText" lastClr="000000"/>
                </a:solidFill>
                <a:latin typeface="Georgia"/>
                <a:cs typeface="Georgia"/>
              </a:rPr>
              <a:t>al  </a:t>
            </a:r>
            <a:r>
              <a:rPr sz="1100" kern="0" spc="-55" dirty="0">
                <a:solidFill>
                  <a:sysClr val="windowText" lastClr="000000"/>
                </a:solidFill>
                <a:latin typeface="Georgia"/>
                <a:cs typeface="Georgia"/>
              </a:rPr>
              <a:t>growth</a:t>
            </a:r>
            <a:r>
              <a:rPr sz="1100" kern="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100" kern="0" spc="-60" dirty="0">
                <a:solidFill>
                  <a:sysClr val="windowText" lastClr="000000"/>
                </a:solidFill>
                <a:latin typeface="Georgia"/>
                <a:cs typeface="Georgia"/>
              </a:rPr>
              <a:t>opportunities</a:t>
            </a:r>
            <a:endParaRPr sz="1100" kern="0">
              <a:solidFill>
                <a:sysClr val="windowText" lastClr="000000"/>
              </a:solidFill>
              <a:latin typeface="Georgia"/>
              <a:cs typeface="Georgia"/>
            </a:endParaRPr>
          </a:p>
          <a:p>
            <a:pPr marL="170815" indent="-158115">
              <a:spcBef>
                <a:spcPts val="125"/>
              </a:spcBef>
              <a:buFont typeface="Arial"/>
              <a:buChar char="•"/>
              <a:tabLst>
                <a:tab pos="170815" algn="l"/>
              </a:tabLst>
            </a:pPr>
            <a:r>
              <a:rPr sz="1100" kern="0" spc="-35" dirty="0">
                <a:solidFill>
                  <a:sysClr val="windowText" lastClr="000000"/>
                </a:solidFill>
                <a:latin typeface="Georgia"/>
                <a:cs typeface="Georgia"/>
              </a:rPr>
              <a:t>Creating</a:t>
            </a:r>
            <a:r>
              <a:rPr sz="1100" kern="0" spc="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100" kern="0" spc="-55" dirty="0">
                <a:solidFill>
                  <a:sysClr val="windowText" lastClr="000000"/>
                </a:solidFill>
                <a:latin typeface="Georgia"/>
                <a:cs typeface="Georgia"/>
              </a:rPr>
              <a:t>social</a:t>
            </a:r>
            <a:r>
              <a:rPr sz="1100" kern="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100" kern="0" spc="-55" dirty="0">
                <a:solidFill>
                  <a:sysClr val="windowText" lastClr="000000"/>
                </a:solidFill>
                <a:latin typeface="Georgia"/>
                <a:cs typeface="Georgia"/>
              </a:rPr>
              <a:t>impact</a:t>
            </a:r>
            <a:endParaRPr sz="1100" kern="0">
              <a:solidFill>
                <a:sysClr val="windowText" lastClr="000000"/>
              </a:solidFill>
              <a:latin typeface="Georgia"/>
              <a:cs typeface="Georg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68951" y="4334256"/>
            <a:ext cx="1384935" cy="16535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21800"/>
              </a:lnSpc>
              <a:spcBef>
                <a:spcPts val="100"/>
              </a:spcBef>
            </a:pPr>
            <a:r>
              <a:rPr sz="1100" b="1" kern="0" spc="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Key</a:t>
            </a:r>
            <a:r>
              <a:rPr sz="1100" b="1" kern="0" spc="-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1100" b="1" kern="0" spc="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industry</a:t>
            </a:r>
            <a:r>
              <a:rPr sz="1100" b="1" kern="0" spc="-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1100" b="1" kern="0" spc="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sectors </a:t>
            </a:r>
            <a:r>
              <a:rPr sz="1100" b="1" kern="0" spc="-2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1100" kern="0" spc="-45" dirty="0">
                <a:solidFill>
                  <a:sysClr val="windowText" lastClr="000000"/>
                </a:solidFill>
                <a:latin typeface="Georgia"/>
                <a:cs typeface="Georgia"/>
              </a:rPr>
              <a:t>Health </a:t>
            </a:r>
            <a:r>
              <a:rPr sz="1100" kern="0" spc="-55" dirty="0">
                <a:solidFill>
                  <a:sysClr val="windowText" lastClr="000000"/>
                </a:solidFill>
                <a:latin typeface="Georgia"/>
                <a:cs typeface="Georgia"/>
              </a:rPr>
              <a:t>and life </a:t>
            </a:r>
            <a:r>
              <a:rPr sz="1100" kern="0" spc="-60" dirty="0">
                <a:solidFill>
                  <a:sysClr val="windowText" lastClr="000000"/>
                </a:solidFill>
                <a:latin typeface="Georgia"/>
                <a:cs typeface="Georgia"/>
              </a:rPr>
              <a:t>sciences </a:t>
            </a:r>
            <a:r>
              <a:rPr sz="1100" kern="0" spc="-5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100" kern="0" spc="-50" dirty="0">
                <a:solidFill>
                  <a:sysClr val="windowText" lastClr="000000"/>
                </a:solidFill>
                <a:latin typeface="Georgia"/>
                <a:cs typeface="Georgia"/>
              </a:rPr>
              <a:t>Food</a:t>
            </a:r>
            <a:endParaRPr sz="1100" kern="0">
              <a:solidFill>
                <a:sysClr val="windowText" lastClr="000000"/>
              </a:solidFill>
              <a:latin typeface="Georgia"/>
              <a:cs typeface="Georgia"/>
            </a:endParaRPr>
          </a:p>
          <a:p>
            <a:pPr marL="12700" marR="255270">
              <a:lnSpc>
                <a:spcPts val="1610"/>
              </a:lnSpc>
              <a:spcBef>
                <a:spcPts val="75"/>
              </a:spcBef>
            </a:pPr>
            <a:r>
              <a:rPr sz="1100" kern="0" spc="-45" dirty="0">
                <a:solidFill>
                  <a:sysClr val="windowText" lastClr="000000"/>
                </a:solidFill>
                <a:latin typeface="Georgia"/>
                <a:cs typeface="Georgia"/>
              </a:rPr>
              <a:t>Ed</a:t>
            </a:r>
            <a:r>
              <a:rPr sz="1100" kern="0" spc="-60" dirty="0">
                <a:solidFill>
                  <a:sysClr val="windowText" lastClr="000000"/>
                </a:solidFill>
                <a:latin typeface="Georgia"/>
                <a:cs typeface="Georgia"/>
              </a:rPr>
              <a:t>u</a:t>
            </a:r>
            <a:r>
              <a:rPr sz="1100" kern="0" spc="-25" dirty="0">
                <a:solidFill>
                  <a:sysClr val="windowText" lastClr="000000"/>
                </a:solidFill>
                <a:latin typeface="Georgia"/>
                <a:cs typeface="Georgia"/>
              </a:rPr>
              <a:t>c</a:t>
            </a:r>
            <a:r>
              <a:rPr sz="1100" kern="0" spc="-35" dirty="0">
                <a:solidFill>
                  <a:sysClr val="windowText" lastClr="000000"/>
                </a:solidFill>
                <a:latin typeface="Georgia"/>
                <a:cs typeface="Georgia"/>
              </a:rPr>
              <a:t>a</a:t>
            </a:r>
            <a:r>
              <a:rPr sz="1100" kern="0" spc="-60" dirty="0">
                <a:solidFill>
                  <a:sysClr val="windowText" lastClr="000000"/>
                </a:solidFill>
                <a:latin typeface="Georgia"/>
                <a:cs typeface="Georgia"/>
              </a:rPr>
              <a:t>t</a:t>
            </a:r>
            <a:r>
              <a:rPr sz="1100" kern="0" spc="-55" dirty="0">
                <a:solidFill>
                  <a:sysClr val="windowText" lastClr="000000"/>
                </a:solidFill>
                <a:latin typeface="Georgia"/>
                <a:cs typeface="Georgia"/>
              </a:rPr>
              <a:t>ion</a:t>
            </a:r>
            <a:r>
              <a:rPr sz="1100" kern="0" spc="1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100" kern="0" spc="-35" dirty="0">
                <a:solidFill>
                  <a:sysClr val="windowText" lastClr="000000"/>
                </a:solidFill>
                <a:latin typeface="Georgia"/>
                <a:cs typeface="Georgia"/>
              </a:rPr>
              <a:t>a</a:t>
            </a:r>
            <a:r>
              <a:rPr sz="1100" kern="0" spc="-70" dirty="0">
                <a:solidFill>
                  <a:sysClr val="windowText" lastClr="000000"/>
                </a:solidFill>
                <a:latin typeface="Georgia"/>
                <a:cs typeface="Georgia"/>
              </a:rPr>
              <a:t>n</a:t>
            </a:r>
            <a:r>
              <a:rPr sz="1100" kern="0" spc="-60" dirty="0">
                <a:solidFill>
                  <a:sysClr val="windowText" lastClr="000000"/>
                </a:solidFill>
                <a:latin typeface="Georgia"/>
                <a:cs typeface="Georgia"/>
              </a:rPr>
              <a:t>d</a:t>
            </a:r>
            <a:r>
              <a:rPr sz="1100" kern="0" spc="1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100" kern="0" spc="-50" dirty="0">
                <a:solidFill>
                  <a:sysClr val="windowText" lastClr="000000"/>
                </a:solidFill>
                <a:latin typeface="Georgia"/>
                <a:cs typeface="Georgia"/>
              </a:rPr>
              <a:t>P</a:t>
            </a:r>
            <a:r>
              <a:rPr sz="1100" kern="0" spc="-60" dirty="0">
                <a:solidFill>
                  <a:sysClr val="windowText" lastClr="000000"/>
                </a:solidFill>
                <a:latin typeface="Georgia"/>
                <a:cs typeface="Georgia"/>
              </a:rPr>
              <a:t>l</a:t>
            </a:r>
            <a:r>
              <a:rPr sz="1100" kern="0" spc="-35" dirty="0">
                <a:solidFill>
                  <a:sysClr val="windowText" lastClr="000000"/>
                </a:solidFill>
                <a:latin typeface="Georgia"/>
                <a:cs typeface="Georgia"/>
              </a:rPr>
              <a:t>a</a:t>
            </a:r>
            <a:r>
              <a:rPr sz="1100" kern="0" spc="-25" dirty="0">
                <a:solidFill>
                  <a:sysClr val="windowText" lastClr="000000"/>
                </a:solidFill>
                <a:latin typeface="Georgia"/>
                <a:cs typeface="Georgia"/>
              </a:rPr>
              <a:t>y  </a:t>
            </a:r>
            <a:r>
              <a:rPr sz="1100" kern="0" spc="-45" dirty="0">
                <a:solidFill>
                  <a:sysClr val="windowText" lastClr="000000"/>
                </a:solidFill>
                <a:latin typeface="Georgia"/>
                <a:cs typeface="Georgia"/>
              </a:rPr>
              <a:t>Consumer</a:t>
            </a:r>
            <a:r>
              <a:rPr sz="1100" kern="0" spc="-1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100" kern="0" spc="-60" dirty="0">
                <a:solidFill>
                  <a:sysClr val="windowText" lastClr="000000"/>
                </a:solidFill>
                <a:latin typeface="Georgia"/>
                <a:cs typeface="Georgia"/>
              </a:rPr>
              <a:t>goods</a:t>
            </a:r>
            <a:endParaRPr sz="1100" kern="0">
              <a:solidFill>
                <a:sysClr val="windowText" lastClr="000000"/>
              </a:solidFill>
              <a:latin typeface="Georgia"/>
              <a:cs typeface="Georgia"/>
            </a:endParaRPr>
          </a:p>
          <a:p>
            <a:pPr marL="12700" marR="347345">
              <a:lnSpc>
                <a:spcPts val="1580"/>
              </a:lnSpc>
              <a:spcBef>
                <a:spcPts val="20"/>
              </a:spcBef>
            </a:pPr>
            <a:r>
              <a:rPr sz="1100" kern="0" spc="-50" dirty="0">
                <a:solidFill>
                  <a:sysClr val="windowText" lastClr="000000"/>
                </a:solidFill>
                <a:latin typeface="Georgia"/>
                <a:cs typeface="Georgia"/>
              </a:rPr>
              <a:t>F</a:t>
            </a:r>
            <a:r>
              <a:rPr sz="1100" kern="0" spc="-60" dirty="0">
                <a:solidFill>
                  <a:sysClr val="windowText" lastClr="000000"/>
                </a:solidFill>
                <a:latin typeface="Georgia"/>
                <a:cs typeface="Georgia"/>
              </a:rPr>
              <a:t>in</a:t>
            </a:r>
            <a:r>
              <a:rPr sz="1100" kern="0" spc="-35" dirty="0">
                <a:solidFill>
                  <a:sysClr val="windowText" lastClr="000000"/>
                </a:solidFill>
                <a:latin typeface="Georgia"/>
                <a:cs typeface="Georgia"/>
              </a:rPr>
              <a:t>a</a:t>
            </a:r>
            <a:r>
              <a:rPr sz="1100" kern="0" spc="-70" dirty="0">
                <a:solidFill>
                  <a:sysClr val="windowText" lastClr="000000"/>
                </a:solidFill>
                <a:latin typeface="Georgia"/>
                <a:cs typeface="Georgia"/>
              </a:rPr>
              <a:t>n</a:t>
            </a:r>
            <a:r>
              <a:rPr sz="1100" kern="0" spc="-25" dirty="0">
                <a:solidFill>
                  <a:sysClr val="windowText" lastClr="000000"/>
                </a:solidFill>
                <a:latin typeface="Georgia"/>
                <a:cs typeface="Georgia"/>
              </a:rPr>
              <a:t>c</a:t>
            </a:r>
            <a:r>
              <a:rPr sz="1100" kern="0" spc="-35" dirty="0">
                <a:solidFill>
                  <a:sysClr val="windowText" lastClr="000000"/>
                </a:solidFill>
                <a:latin typeface="Georgia"/>
                <a:cs typeface="Georgia"/>
              </a:rPr>
              <a:t>i</a:t>
            </a:r>
            <a:r>
              <a:rPr sz="1100" kern="0" spc="-50" dirty="0">
                <a:solidFill>
                  <a:sysClr val="windowText" lastClr="000000"/>
                </a:solidFill>
                <a:latin typeface="Georgia"/>
                <a:cs typeface="Georgia"/>
              </a:rPr>
              <a:t>a</a:t>
            </a:r>
            <a:r>
              <a:rPr sz="1100" kern="0" spc="-55" dirty="0">
                <a:solidFill>
                  <a:sysClr val="windowText" lastClr="000000"/>
                </a:solidFill>
                <a:latin typeface="Georgia"/>
                <a:cs typeface="Georgia"/>
              </a:rPr>
              <a:t>l</a:t>
            </a:r>
            <a:r>
              <a:rPr sz="1100" kern="0" spc="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100" kern="0" spc="-25" dirty="0">
                <a:solidFill>
                  <a:sysClr val="windowText" lastClr="000000"/>
                </a:solidFill>
                <a:latin typeface="Georgia"/>
                <a:cs typeface="Georgia"/>
              </a:rPr>
              <a:t>S</a:t>
            </a:r>
            <a:r>
              <a:rPr sz="1100" kern="0" spc="-50" dirty="0">
                <a:solidFill>
                  <a:sysClr val="windowText" lastClr="000000"/>
                </a:solidFill>
                <a:latin typeface="Georgia"/>
                <a:cs typeface="Georgia"/>
              </a:rPr>
              <a:t>e</a:t>
            </a:r>
            <a:r>
              <a:rPr sz="1100" kern="0" spc="-55" dirty="0">
                <a:solidFill>
                  <a:sysClr val="windowText" lastClr="000000"/>
                </a:solidFill>
                <a:latin typeface="Georgia"/>
                <a:cs typeface="Georgia"/>
              </a:rPr>
              <a:t>r</a:t>
            </a:r>
            <a:r>
              <a:rPr sz="1100" kern="0" spc="-40" dirty="0">
                <a:solidFill>
                  <a:sysClr val="windowText" lastClr="000000"/>
                </a:solidFill>
                <a:latin typeface="Georgia"/>
                <a:cs typeface="Georgia"/>
              </a:rPr>
              <a:t>v</a:t>
            </a:r>
            <a:r>
              <a:rPr sz="1100" kern="0" spc="-35" dirty="0">
                <a:solidFill>
                  <a:sysClr val="windowText" lastClr="000000"/>
                </a:solidFill>
                <a:latin typeface="Georgia"/>
                <a:cs typeface="Georgia"/>
              </a:rPr>
              <a:t>i</a:t>
            </a:r>
            <a:r>
              <a:rPr sz="1100" kern="0" spc="-45" dirty="0">
                <a:solidFill>
                  <a:sysClr val="windowText" lastClr="000000"/>
                </a:solidFill>
                <a:latin typeface="Georgia"/>
                <a:cs typeface="Georgia"/>
              </a:rPr>
              <a:t>c</a:t>
            </a:r>
            <a:r>
              <a:rPr sz="1100" kern="0" spc="-50" dirty="0">
                <a:solidFill>
                  <a:sysClr val="windowText" lastClr="000000"/>
                </a:solidFill>
                <a:latin typeface="Georgia"/>
                <a:cs typeface="Georgia"/>
              </a:rPr>
              <a:t>e</a:t>
            </a:r>
            <a:r>
              <a:rPr sz="1100" kern="0" spc="-80" dirty="0">
                <a:solidFill>
                  <a:sysClr val="windowText" lastClr="000000"/>
                </a:solidFill>
                <a:latin typeface="Georgia"/>
                <a:cs typeface="Georgia"/>
              </a:rPr>
              <a:t>s  </a:t>
            </a:r>
            <a:r>
              <a:rPr sz="1100" kern="0" spc="-30" dirty="0">
                <a:solidFill>
                  <a:sysClr val="windowText" lastClr="000000"/>
                </a:solidFill>
                <a:latin typeface="Georgia"/>
                <a:cs typeface="Georgia"/>
              </a:rPr>
              <a:t>Telecom</a:t>
            </a:r>
            <a:r>
              <a:rPr sz="1100" kern="0" spc="-1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100" kern="0" spc="-55" dirty="0">
                <a:solidFill>
                  <a:sysClr val="windowText" lastClr="000000"/>
                </a:solidFill>
                <a:latin typeface="Georgia"/>
                <a:cs typeface="Georgia"/>
              </a:rPr>
              <a:t>and</a:t>
            </a:r>
            <a:r>
              <a:rPr sz="1100" kern="0" spc="-1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100" kern="0" spc="20" dirty="0">
                <a:solidFill>
                  <a:sysClr val="windowText" lastClr="000000"/>
                </a:solidFill>
                <a:latin typeface="Georgia"/>
                <a:cs typeface="Georgia"/>
              </a:rPr>
              <a:t>IT</a:t>
            </a:r>
            <a:endParaRPr sz="1100" kern="0">
              <a:solidFill>
                <a:sysClr val="windowText" lastClr="000000"/>
              </a:solidFill>
              <a:latin typeface="Georgia"/>
              <a:cs typeface="Georgia"/>
            </a:endParaRPr>
          </a:p>
          <a:p>
            <a:pPr marL="12700">
              <a:spcBef>
                <a:spcPts val="195"/>
              </a:spcBef>
            </a:pPr>
            <a:r>
              <a:rPr sz="1100" kern="0" spc="-50" dirty="0">
                <a:solidFill>
                  <a:sysClr val="windowText" lastClr="000000"/>
                </a:solidFill>
                <a:latin typeface="Georgia"/>
                <a:cs typeface="Georgia"/>
              </a:rPr>
              <a:t>Automotive</a:t>
            </a:r>
            <a:endParaRPr sz="1100" kern="0">
              <a:solidFill>
                <a:sysClr val="windowText" lastClr="000000"/>
              </a:solidFill>
              <a:latin typeface="Georgia"/>
              <a:cs typeface="Georg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23734" y="1854200"/>
            <a:ext cx="3720465" cy="23001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 marR="5080">
              <a:lnSpc>
                <a:spcPct val="115199"/>
              </a:lnSpc>
              <a:spcBef>
                <a:spcPts val="100"/>
              </a:spcBef>
            </a:pPr>
            <a:r>
              <a:rPr sz="2100" kern="0" spc="-65" dirty="0">
                <a:solidFill>
                  <a:sysClr val="windowText" lastClr="000000"/>
                </a:solidFill>
                <a:latin typeface="Georgia"/>
                <a:cs typeface="Georgia"/>
              </a:rPr>
              <a:t>Offices </a:t>
            </a:r>
            <a:r>
              <a:rPr sz="2100" kern="0" spc="-110" dirty="0">
                <a:solidFill>
                  <a:sysClr val="windowText" lastClr="000000"/>
                </a:solidFill>
                <a:latin typeface="Georgia"/>
                <a:cs typeface="Georgia"/>
              </a:rPr>
              <a:t>in</a:t>
            </a:r>
            <a:r>
              <a:rPr sz="2100" kern="0" spc="-10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2100" kern="0" spc="-65" dirty="0">
                <a:solidFill>
                  <a:sysClr val="windowText" lastClr="000000"/>
                </a:solidFill>
                <a:latin typeface="Georgia"/>
                <a:cs typeface="Georgia"/>
              </a:rPr>
              <a:t>Copenhagen, </a:t>
            </a:r>
            <a:r>
              <a:rPr sz="2100" kern="0" spc="-85" dirty="0">
                <a:solidFill>
                  <a:sysClr val="windowText" lastClr="000000"/>
                </a:solidFill>
                <a:latin typeface="Georgia"/>
                <a:cs typeface="Georgia"/>
              </a:rPr>
              <a:t>New </a:t>
            </a:r>
            <a:r>
              <a:rPr sz="2100" kern="0" spc="-120" dirty="0">
                <a:solidFill>
                  <a:sysClr val="windowText" lastClr="000000"/>
                </a:solidFill>
                <a:latin typeface="Georgia"/>
                <a:cs typeface="Georgia"/>
              </a:rPr>
              <a:t>York </a:t>
            </a:r>
            <a:r>
              <a:rPr sz="2100" kern="0" spc="-49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2100" kern="0" spc="-30" dirty="0">
                <a:solidFill>
                  <a:sysClr val="windowText" lastClr="000000"/>
                </a:solidFill>
                <a:latin typeface="Georgia"/>
                <a:cs typeface="Georgia"/>
              </a:rPr>
              <a:t>&amp;</a:t>
            </a:r>
            <a:r>
              <a:rPr sz="2100" kern="0" spc="3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2100" kern="0" spc="-120" dirty="0">
                <a:solidFill>
                  <a:sysClr val="windowText" lastClr="000000"/>
                </a:solidFill>
                <a:latin typeface="Georgia"/>
                <a:cs typeface="Georgia"/>
              </a:rPr>
              <a:t>Paris</a:t>
            </a:r>
            <a:endParaRPr sz="2100" kern="0">
              <a:solidFill>
                <a:sysClr val="windowText" lastClr="000000"/>
              </a:solidFill>
              <a:latin typeface="Georgia"/>
              <a:cs typeface="Georgia"/>
            </a:endParaRPr>
          </a:p>
          <a:p>
            <a:endParaRPr sz="2050" kern="0">
              <a:solidFill>
                <a:sysClr val="windowText" lastClr="000000"/>
              </a:solidFill>
              <a:latin typeface="Georgia"/>
              <a:cs typeface="Georgia"/>
            </a:endParaRPr>
          </a:p>
          <a:p>
            <a:pPr marL="37465">
              <a:tabLst>
                <a:tab pos="2131060" algn="l"/>
              </a:tabLst>
            </a:pPr>
            <a:r>
              <a:rPr sz="3200" b="1" kern="0" spc="20" dirty="0">
                <a:solidFill>
                  <a:sysClr val="windowText" lastClr="000000"/>
                </a:solidFill>
                <a:latin typeface="Arial"/>
                <a:cs typeface="Arial"/>
              </a:rPr>
              <a:t>80</a:t>
            </a:r>
            <a:r>
              <a:rPr sz="32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+</a:t>
            </a:r>
            <a:r>
              <a:rPr sz="3200" b="1" kern="0" spc="-58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kern="0" spc="10" dirty="0">
                <a:solidFill>
                  <a:sysClr val="windowText" lastClr="000000"/>
                </a:solidFill>
                <a:latin typeface="Arial"/>
                <a:cs typeface="Arial"/>
              </a:rPr>
              <a:t>E</a:t>
            </a:r>
            <a:r>
              <a:rPr sz="900" kern="0" spc="25" dirty="0">
                <a:solidFill>
                  <a:sysClr val="windowText" lastClr="000000"/>
                </a:solidFill>
                <a:latin typeface="Arial"/>
                <a:cs typeface="Arial"/>
              </a:rPr>
              <a:t>m</a:t>
            </a:r>
            <a:r>
              <a:rPr sz="900" kern="0" spc="10" dirty="0">
                <a:solidFill>
                  <a:sysClr val="windowText" lastClr="000000"/>
                </a:solidFill>
                <a:latin typeface="Arial"/>
                <a:cs typeface="Arial"/>
              </a:rPr>
              <a:t>p</a:t>
            </a:r>
            <a:r>
              <a:rPr sz="900" kern="0" dirty="0">
                <a:solidFill>
                  <a:sysClr val="windowText" lastClr="000000"/>
                </a:solidFill>
                <a:latin typeface="Arial"/>
                <a:cs typeface="Arial"/>
              </a:rPr>
              <a:t>l</a:t>
            </a:r>
            <a:r>
              <a:rPr sz="900" kern="0" spc="10" dirty="0">
                <a:solidFill>
                  <a:sysClr val="windowText" lastClr="000000"/>
                </a:solidFill>
                <a:latin typeface="Arial"/>
                <a:cs typeface="Arial"/>
              </a:rPr>
              <a:t>oyee</a:t>
            </a:r>
            <a:r>
              <a:rPr sz="900" kern="0" dirty="0">
                <a:solidFill>
                  <a:sysClr val="windowText" lastClr="000000"/>
                </a:solidFill>
                <a:latin typeface="Arial"/>
                <a:cs typeface="Arial"/>
              </a:rPr>
              <a:t>s	</a:t>
            </a:r>
            <a:r>
              <a:rPr sz="3200" b="1" kern="0" spc="20" dirty="0">
                <a:solidFill>
                  <a:sysClr val="windowText" lastClr="000000"/>
                </a:solidFill>
                <a:latin typeface="Arial"/>
                <a:cs typeface="Arial"/>
              </a:rPr>
              <a:t>2</a:t>
            </a:r>
            <a:r>
              <a:rPr sz="32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1</a:t>
            </a:r>
            <a:r>
              <a:rPr sz="3200" b="1" kern="0" spc="-3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kern="0" spc="10" dirty="0">
                <a:solidFill>
                  <a:sysClr val="windowText" lastClr="000000"/>
                </a:solidFill>
                <a:latin typeface="Arial"/>
                <a:cs typeface="Arial"/>
              </a:rPr>
              <a:t>Languages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2700">
              <a:spcBef>
                <a:spcPts val="1900"/>
              </a:spcBef>
              <a:tabLst>
                <a:tab pos="2112645" algn="l"/>
              </a:tabLst>
            </a:pPr>
            <a:r>
              <a:rPr sz="3200" b="1" kern="0" spc="10" dirty="0">
                <a:solidFill>
                  <a:sysClr val="windowText" lastClr="000000"/>
                </a:solidFill>
                <a:latin typeface="Arial"/>
                <a:cs typeface="Arial"/>
              </a:rPr>
              <a:t>16</a:t>
            </a:r>
            <a:r>
              <a:rPr sz="3200" b="1" kern="0" spc="-1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Nationalities	</a:t>
            </a:r>
            <a:r>
              <a:rPr sz="3200" b="1" kern="0" spc="10" dirty="0">
                <a:solidFill>
                  <a:sysClr val="windowText" lastClr="000000"/>
                </a:solidFill>
                <a:latin typeface="Arial"/>
                <a:cs typeface="Arial"/>
              </a:rPr>
              <a:t>50+</a:t>
            </a:r>
            <a:r>
              <a:rPr sz="3200" b="1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kern="0" dirty="0">
                <a:solidFill>
                  <a:sysClr val="windowText" lastClr="000000"/>
                </a:solidFill>
                <a:latin typeface="Arial"/>
                <a:cs typeface="Arial"/>
              </a:rPr>
              <a:t>Disciplines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014092" y="2447645"/>
            <a:ext cx="8231505" cy="2447290"/>
            <a:chOff x="871091" y="2447645"/>
            <a:chExt cx="8231505" cy="2447290"/>
          </a:xfrm>
        </p:grpSpPr>
        <p:sp>
          <p:nvSpPr>
            <p:cNvPr id="13" name="object 13"/>
            <p:cNvSpPr/>
            <p:nvPr/>
          </p:nvSpPr>
          <p:spPr>
            <a:xfrm>
              <a:off x="871095" y="4288828"/>
              <a:ext cx="8231505" cy="0"/>
            </a:xfrm>
            <a:custGeom>
              <a:avLst/>
              <a:gdLst/>
              <a:ahLst/>
              <a:cxnLst/>
              <a:rect l="l" t="t" r="r" b="b"/>
              <a:pathLst>
                <a:path w="8231505">
                  <a:moveTo>
                    <a:pt x="0" y="0"/>
                  </a:moveTo>
                  <a:lnTo>
                    <a:pt x="8231212" y="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15456" y="4517135"/>
              <a:ext cx="527303" cy="35661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32572" y="4494844"/>
              <a:ext cx="816409" cy="40009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14050" y="4564458"/>
              <a:ext cx="1064760" cy="26086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19288" y="4559807"/>
              <a:ext cx="984503" cy="26822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871091" y="2901190"/>
              <a:ext cx="1902460" cy="0"/>
            </a:xfrm>
            <a:custGeom>
              <a:avLst/>
              <a:gdLst/>
              <a:ahLst/>
              <a:cxnLst/>
              <a:rect l="l" t="t" r="r" b="b"/>
              <a:pathLst>
                <a:path w="1902460">
                  <a:moveTo>
                    <a:pt x="0" y="0"/>
                  </a:moveTo>
                  <a:lnTo>
                    <a:pt x="1902083" y="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871091" y="3595009"/>
              <a:ext cx="1902460" cy="0"/>
            </a:xfrm>
            <a:custGeom>
              <a:avLst/>
              <a:gdLst/>
              <a:ahLst/>
              <a:cxnLst/>
              <a:rect l="l" t="t" r="r" b="b"/>
              <a:pathLst>
                <a:path w="1902460">
                  <a:moveTo>
                    <a:pt x="0" y="0"/>
                  </a:moveTo>
                  <a:lnTo>
                    <a:pt x="1902083" y="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2947211" y="2901190"/>
              <a:ext cx="1902460" cy="0"/>
            </a:xfrm>
            <a:custGeom>
              <a:avLst/>
              <a:gdLst/>
              <a:ahLst/>
              <a:cxnLst/>
              <a:rect l="l" t="t" r="r" b="b"/>
              <a:pathLst>
                <a:path w="1902460">
                  <a:moveTo>
                    <a:pt x="0" y="0"/>
                  </a:moveTo>
                  <a:lnTo>
                    <a:pt x="1902083" y="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2947211" y="3605180"/>
              <a:ext cx="1902460" cy="0"/>
            </a:xfrm>
            <a:custGeom>
              <a:avLst/>
              <a:gdLst/>
              <a:ahLst/>
              <a:cxnLst/>
              <a:rect l="l" t="t" r="r" b="b"/>
              <a:pathLst>
                <a:path w="1902460">
                  <a:moveTo>
                    <a:pt x="0" y="0"/>
                  </a:moveTo>
                  <a:lnTo>
                    <a:pt x="1902083" y="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6500747" y="2619486"/>
              <a:ext cx="46990" cy="46990"/>
            </a:xfrm>
            <a:custGeom>
              <a:avLst/>
              <a:gdLst/>
              <a:ahLst/>
              <a:cxnLst/>
              <a:rect l="l" t="t" r="r" b="b"/>
              <a:pathLst>
                <a:path w="46990" h="46989">
                  <a:moveTo>
                    <a:pt x="23435" y="0"/>
                  </a:moveTo>
                  <a:lnTo>
                    <a:pt x="14312" y="1841"/>
                  </a:lnTo>
                  <a:lnTo>
                    <a:pt x="6863" y="6863"/>
                  </a:lnTo>
                  <a:lnTo>
                    <a:pt x="1841" y="14311"/>
                  </a:lnTo>
                  <a:lnTo>
                    <a:pt x="0" y="23432"/>
                  </a:lnTo>
                  <a:lnTo>
                    <a:pt x="1841" y="32553"/>
                  </a:lnTo>
                  <a:lnTo>
                    <a:pt x="6863" y="40001"/>
                  </a:lnTo>
                  <a:lnTo>
                    <a:pt x="14312" y="45022"/>
                  </a:lnTo>
                  <a:lnTo>
                    <a:pt x="23435" y="46864"/>
                  </a:lnTo>
                  <a:lnTo>
                    <a:pt x="32557" y="45022"/>
                  </a:lnTo>
                  <a:lnTo>
                    <a:pt x="40005" y="40001"/>
                  </a:lnTo>
                  <a:lnTo>
                    <a:pt x="45027" y="32553"/>
                  </a:lnTo>
                  <a:lnTo>
                    <a:pt x="46869" y="23432"/>
                  </a:lnTo>
                  <a:lnTo>
                    <a:pt x="45027" y="14311"/>
                  </a:lnTo>
                  <a:lnTo>
                    <a:pt x="40005" y="6863"/>
                  </a:lnTo>
                  <a:lnTo>
                    <a:pt x="32557" y="1841"/>
                  </a:lnTo>
                  <a:lnTo>
                    <a:pt x="23435" y="0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6328887" y="2447645"/>
              <a:ext cx="391160" cy="391160"/>
            </a:xfrm>
            <a:custGeom>
              <a:avLst/>
              <a:gdLst/>
              <a:ahLst/>
              <a:cxnLst/>
              <a:rect l="l" t="t" r="r" b="b"/>
              <a:pathLst>
                <a:path w="391159" h="391160">
                  <a:moveTo>
                    <a:pt x="195295" y="0"/>
                  </a:moveTo>
                  <a:lnTo>
                    <a:pt x="150516" y="5157"/>
                  </a:lnTo>
                  <a:lnTo>
                    <a:pt x="109409" y="19847"/>
                  </a:lnTo>
                  <a:lnTo>
                    <a:pt x="73148" y="42899"/>
                  </a:lnTo>
                  <a:lnTo>
                    <a:pt x="42904" y="73139"/>
                  </a:lnTo>
                  <a:lnTo>
                    <a:pt x="19850" y="109396"/>
                  </a:lnTo>
                  <a:lnTo>
                    <a:pt x="5157" y="150498"/>
                  </a:lnTo>
                  <a:lnTo>
                    <a:pt x="0" y="195272"/>
                  </a:lnTo>
                  <a:lnTo>
                    <a:pt x="5157" y="240047"/>
                  </a:lnTo>
                  <a:lnTo>
                    <a:pt x="19850" y="281149"/>
                  </a:lnTo>
                  <a:lnTo>
                    <a:pt x="42904" y="317406"/>
                  </a:lnTo>
                  <a:lnTo>
                    <a:pt x="73148" y="347647"/>
                  </a:lnTo>
                  <a:lnTo>
                    <a:pt x="109409" y="370698"/>
                  </a:lnTo>
                  <a:lnTo>
                    <a:pt x="150516" y="385389"/>
                  </a:lnTo>
                  <a:lnTo>
                    <a:pt x="195295" y="390546"/>
                  </a:lnTo>
                  <a:lnTo>
                    <a:pt x="240074" y="385389"/>
                  </a:lnTo>
                  <a:lnTo>
                    <a:pt x="281181" y="370698"/>
                  </a:lnTo>
                  <a:lnTo>
                    <a:pt x="317442" y="347647"/>
                  </a:lnTo>
                  <a:lnTo>
                    <a:pt x="347685" y="317406"/>
                  </a:lnTo>
                  <a:lnTo>
                    <a:pt x="370739" y="281149"/>
                  </a:lnTo>
                  <a:lnTo>
                    <a:pt x="385431" y="240047"/>
                  </a:lnTo>
                  <a:lnTo>
                    <a:pt x="390589" y="195272"/>
                  </a:lnTo>
                  <a:lnTo>
                    <a:pt x="385431" y="150498"/>
                  </a:lnTo>
                  <a:lnTo>
                    <a:pt x="370739" y="109396"/>
                  </a:lnTo>
                  <a:lnTo>
                    <a:pt x="347685" y="73139"/>
                  </a:lnTo>
                  <a:lnTo>
                    <a:pt x="317442" y="42899"/>
                  </a:lnTo>
                  <a:lnTo>
                    <a:pt x="281181" y="19847"/>
                  </a:lnTo>
                  <a:lnTo>
                    <a:pt x="240074" y="5157"/>
                  </a:lnTo>
                  <a:lnTo>
                    <a:pt x="195295" y="0"/>
                  </a:lnTo>
                  <a:close/>
                </a:path>
              </a:pathLst>
            </a:custGeom>
            <a:solidFill>
              <a:srgbClr val="595959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24" name="object 2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236209" y="5044440"/>
            <a:ext cx="356615" cy="356616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821424" y="5090160"/>
            <a:ext cx="792479" cy="265175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171090" y="5475863"/>
            <a:ext cx="478326" cy="342800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686122" y="5107928"/>
            <a:ext cx="706097" cy="231245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8767448" y="6339333"/>
            <a:ext cx="1402080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kern="0" spc="-35" dirty="0">
                <a:solidFill>
                  <a:sysClr val="windowText" lastClr="000000"/>
                </a:solidFill>
                <a:latin typeface="Georgia"/>
                <a:cs typeface="Georgia"/>
              </a:rPr>
              <a:t>P</a:t>
            </a:r>
            <a:r>
              <a:rPr sz="600" kern="0" spc="-50" dirty="0">
                <a:solidFill>
                  <a:sysClr val="windowText" lastClr="000000"/>
                </a:solidFill>
                <a:latin typeface="Georgia"/>
                <a:cs typeface="Georgia"/>
              </a:rPr>
              <a:t>R</a:t>
            </a:r>
            <a:r>
              <a:rPr sz="600" kern="0" dirty="0">
                <a:solidFill>
                  <a:sysClr val="windowText" lastClr="000000"/>
                </a:solidFill>
                <a:latin typeface="Georgia"/>
                <a:cs typeface="Georgia"/>
              </a:rPr>
              <a:t>O</a:t>
            </a:r>
            <a:r>
              <a:rPr sz="600" kern="0" spc="-35" dirty="0">
                <a:solidFill>
                  <a:sysClr val="windowText" lastClr="000000"/>
                </a:solidFill>
                <a:latin typeface="Georgia"/>
                <a:cs typeface="Georgia"/>
              </a:rPr>
              <a:t>P</a:t>
            </a:r>
            <a:r>
              <a:rPr sz="600" kern="0" spc="-50" dirty="0">
                <a:solidFill>
                  <a:sysClr val="windowText" lastClr="000000"/>
                </a:solidFill>
                <a:latin typeface="Georgia"/>
                <a:cs typeface="Georgia"/>
              </a:rPr>
              <a:t>R</a:t>
            </a:r>
            <a:r>
              <a:rPr sz="600" kern="0" spc="-40" dirty="0">
                <a:solidFill>
                  <a:sysClr val="windowText" lastClr="000000"/>
                </a:solidFill>
                <a:latin typeface="Georgia"/>
                <a:cs typeface="Georgia"/>
              </a:rPr>
              <a:t>I</a:t>
            </a:r>
            <a:r>
              <a:rPr sz="600" kern="0" spc="-45" dirty="0">
                <a:solidFill>
                  <a:sysClr val="windowText" lastClr="000000"/>
                </a:solidFill>
                <a:latin typeface="Georgia"/>
                <a:cs typeface="Georgia"/>
              </a:rPr>
              <a:t>E</a:t>
            </a:r>
            <a:r>
              <a:rPr sz="600" kern="0" spc="10" dirty="0">
                <a:solidFill>
                  <a:sysClr val="windowText" lastClr="000000"/>
                </a:solidFill>
                <a:latin typeface="Georgia"/>
                <a:cs typeface="Georgia"/>
              </a:rPr>
              <a:t>T</a:t>
            </a:r>
            <a:r>
              <a:rPr sz="600" kern="0" spc="-35" dirty="0">
                <a:solidFill>
                  <a:sysClr val="windowText" lastClr="000000"/>
                </a:solidFill>
                <a:latin typeface="Georgia"/>
                <a:cs typeface="Georgia"/>
              </a:rPr>
              <a:t>A</a:t>
            </a:r>
            <a:r>
              <a:rPr sz="600" kern="0" spc="-25" dirty="0">
                <a:solidFill>
                  <a:sysClr val="windowText" lastClr="000000"/>
                </a:solidFill>
                <a:latin typeface="Georgia"/>
                <a:cs typeface="Georgia"/>
              </a:rPr>
              <a:t>R</a:t>
            </a:r>
            <a:r>
              <a:rPr sz="600" kern="0" spc="35" dirty="0">
                <a:solidFill>
                  <a:sysClr val="windowText" lastClr="000000"/>
                </a:solidFill>
                <a:latin typeface="Georgia"/>
                <a:cs typeface="Georgia"/>
              </a:rPr>
              <a:t>Y</a:t>
            </a:r>
            <a:r>
              <a:rPr sz="600" kern="0" spc="-4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600" kern="0" spc="-35" dirty="0">
                <a:solidFill>
                  <a:sysClr val="windowText" lastClr="000000"/>
                </a:solidFill>
                <a:latin typeface="Georgia"/>
                <a:cs typeface="Georgia"/>
              </a:rPr>
              <a:t>A</a:t>
            </a:r>
            <a:r>
              <a:rPr sz="600" kern="0" spc="-55" dirty="0">
                <a:solidFill>
                  <a:sysClr val="windowText" lastClr="000000"/>
                </a:solidFill>
                <a:latin typeface="Georgia"/>
                <a:cs typeface="Georgia"/>
              </a:rPr>
              <a:t>N</a:t>
            </a:r>
            <a:r>
              <a:rPr sz="600" kern="0" spc="5" dirty="0">
                <a:solidFill>
                  <a:sysClr val="windowText" lastClr="000000"/>
                </a:solidFill>
                <a:latin typeface="Georgia"/>
                <a:cs typeface="Georgia"/>
              </a:rPr>
              <a:t>D</a:t>
            </a:r>
            <a:r>
              <a:rPr sz="600" kern="0" spc="-4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600" kern="0" spc="10" dirty="0">
                <a:solidFill>
                  <a:sysClr val="windowText" lastClr="000000"/>
                </a:solidFill>
                <a:latin typeface="Georgia"/>
                <a:cs typeface="Georgia"/>
              </a:rPr>
              <a:t>C</a:t>
            </a:r>
            <a:r>
              <a:rPr sz="600" kern="0" dirty="0">
                <a:solidFill>
                  <a:sysClr val="windowText" lastClr="000000"/>
                </a:solidFill>
                <a:latin typeface="Georgia"/>
                <a:cs typeface="Georgia"/>
              </a:rPr>
              <a:t>O</a:t>
            </a:r>
            <a:r>
              <a:rPr sz="600" kern="0" spc="-55" dirty="0">
                <a:solidFill>
                  <a:sysClr val="windowText" lastClr="000000"/>
                </a:solidFill>
                <a:latin typeface="Georgia"/>
                <a:cs typeface="Georgia"/>
              </a:rPr>
              <a:t>N</a:t>
            </a:r>
            <a:r>
              <a:rPr sz="600" kern="0" spc="-65" dirty="0">
                <a:solidFill>
                  <a:sysClr val="windowText" lastClr="000000"/>
                </a:solidFill>
                <a:latin typeface="Georgia"/>
                <a:cs typeface="Georgia"/>
              </a:rPr>
              <a:t>F</a:t>
            </a:r>
            <a:r>
              <a:rPr sz="600" kern="0" spc="-40" dirty="0">
                <a:solidFill>
                  <a:sysClr val="windowText" lastClr="000000"/>
                </a:solidFill>
                <a:latin typeface="Georgia"/>
                <a:cs typeface="Georgia"/>
              </a:rPr>
              <a:t>I</a:t>
            </a:r>
            <a:r>
              <a:rPr sz="600" kern="0" spc="-30" dirty="0">
                <a:solidFill>
                  <a:sysClr val="windowText" lastClr="000000"/>
                </a:solidFill>
                <a:latin typeface="Georgia"/>
                <a:cs typeface="Georgia"/>
              </a:rPr>
              <a:t>D</a:t>
            </a:r>
            <a:r>
              <a:rPr sz="600" kern="0" spc="-45" dirty="0">
                <a:solidFill>
                  <a:sysClr val="windowText" lastClr="000000"/>
                </a:solidFill>
                <a:latin typeface="Georgia"/>
                <a:cs typeface="Georgia"/>
              </a:rPr>
              <a:t>E</a:t>
            </a:r>
            <a:r>
              <a:rPr sz="600" kern="0" spc="-55" dirty="0">
                <a:solidFill>
                  <a:sysClr val="windowText" lastClr="000000"/>
                </a:solidFill>
                <a:latin typeface="Georgia"/>
                <a:cs typeface="Georgia"/>
              </a:rPr>
              <a:t>N</a:t>
            </a:r>
            <a:r>
              <a:rPr sz="600" kern="0" spc="10" dirty="0">
                <a:solidFill>
                  <a:sysClr val="windowText" lastClr="000000"/>
                </a:solidFill>
                <a:latin typeface="Georgia"/>
                <a:cs typeface="Georgia"/>
              </a:rPr>
              <a:t>T</a:t>
            </a:r>
            <a:r>
              <a:rPr sz="600" kern="0" spc="-40" dirty="0">
                <a:solidFill>
                  <a:sysClr val="windowText" lastClr="000000"/>
                </a:solidFill>
                <a:latin typeface="Georgia"/>
                <a:cs typeface="Georgia"/>
              </a:rPr>
              <a:t>I</a:t>
            </a:r>
            <a:r>
              <a:rPr sz="600" kern="0" spc="-35" dirty="0">
                <a:solidFill>
                  <a:sysClr val="windowText" lastClr="000000"/>
                </a:solidFill>
                <a:latin typeface="Georgia"/>
                <a:cs typeface="Georgia"/>
              </a:rPr>
              <a:t>A</a:t>
            </a:r>
            <a:r>
              <a:rPr sz="600" kern="0" dirty="0">
                <a:solidFill>
                  <a:sysClr val="windowText" lastClr="000000"/>
                </a:solidFill>
                <a:latin typeface="Georgia"/>
                <a:cs typeface="Georgia"/>
              </a:rPr>
              <a:t>L </a:t>
            </a:r>
            <a:r>
              <a:rPr sz="600" kern="0" spc="-4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600" kern="0" spc="80" dirty="0">
                <a:solidFill>
                  <a:sysClr val="windowText" lastClr="000000"/>
                </a:solidFill>
                <a:latin typeface="Georgia"/>
                <a:cs typeface="Georgia"/>
              </a:rPr>
              <a:t>|</a:t>
            </a:r>
            <a:r>
              <a:rPr sz="600" kern="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600" kern="0" spc="-3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600" kern="0" spc="-40" dirty="0">
                <a:solidFill>
                  <a:sysClr val="windowText" lastClr="000000"/>
                </a:solidFill>
                <a:latin typeface="Georgia"/>
                <a:cs typeface="Georgia"/>
              </a:rPr>
              <a:t>2</a:t>
            </a:r>
            <a:endParaRPr sz="600" kern="0">
              <a:solidFill>
                <a:sysClr val="windowText" lastClr="000000"/>
              </a:solidFill>
              <a:latin typeface="Georgia"/>
              <a:cs typeface="Georgia"/>
            </a:endParaRPr>
          </a:p>
        </p:txBody>
      </p:sp>
      <p:pic>
        <p:nvPicPr>
          <p:cNvPr id="29" name="object 2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236654" y="5606273"/>
            <a:ext cx="761727" cy="235329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515857" y="5062728"/>
            <a:ext cx="670559" cy="262128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891271" y="5644895"/>
            <a:ext cx="667512" cy="158496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9674353" y="5526024"/>
            <a:ext cx="490727" cy="326135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726423" y="5669280"/>
            <a:ext cx="801624" cy="164591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805929" y="5138929"/>
            <a:ext cx="594359" cy="23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06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97906" y="1919732"/>
            <a:ext cx="6096000" cy="28422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42669" marR="5080" indent="-1030605">
              <a:lnSpc>
                <a:spcPct val="114100"/>
              </a:lnSpc>
              <a:spcBef>
                <a:spcPts val="95"/>
              </a:spcBef>
            </a:pPr>
            <a:r>
              <a:rPr sz="5400" spc="-210" dirty="0">
                <a:solidFill>
                  <a:srgbClr val="FFFFFF"/>
                </a:solidFill>
                <a:latin typeface="Georgia"/>
                <a:cs typeface="Georgia"/>
              </a:rPr>
              <a:t>B</a:t>
            </a:r>
            <a:r>
              <a:rPr sz="5400" spc="-300" dirty="0">
                <a:solidFill>
                  <a:srgbClr val="FFFFFF"/>
                </a:solidFill>
                <a:latin typeface="Georgia"/>
                <a:cs typeface="Georgia"/>
              </a:rPr>
              <a:t>u</a:t>
            </a:r>
            <a:r>
              <a:rPr sz="5400" spc="-540" dirty="0">
                <a:solidFill>
                  <a:srgbClr val="FFFFFF"/>
                </a:solidFill>
                <a:latin typeface="Georgia"/>
                <a:cs typeface="Georgia"/>
              </a:rPr>
              <a:t>s</a:t>
            </a:r>
            <a:r>
              <a:rPr sz="5400" spc="-185" dirty="0">
                <a:solidFill>
                  <a:srgbClr val="FFFFFF"/>
                </a:solidFill>
                <a:latin typeface="Georgia"/>
                <a:cs typeface="Georgia"/>
              </a:rPr>
              <a:t>i</a:t>
            </a:r>
            <a:r>
              <a:rPr sz="5400" spc="-370" dirty="0">
                <a:solidFill>
                  <a:srgbClr val="FFFFFF"/>
                </a:solidFill>
                <a:latin typeface="Georgia"/>
                <a:cs typeface="Georgia"/>
              </a:rPr>
              <a:t>n</a:t>
            </a:r>
            <a:r>
              <a:rPr sz="5400" spc="-250" dirty="0">
                <a:solidFill>
                  <a:srgbClr val="FFFFFF"/>
                </a:solidFill>
                <a:latin typeface="Georgia"/>
                <a:cs typeface="Georgia"/>
              </a:rPr>
              <a:t>e</a:t>
            </a:r>
            <a:r>
              <a:rPr sz="5400" spc="-540" dirty="0">
                <a:solidFill>
                  <a:srgbClr val="FFFFFF"/>
                </a:solidFill>
                <a:latin typeface="Georgia"/>
                <a:cs typeface="Georgia"/>
              </a:rPr>
              <a:t>s</a:t>
            </a:r>
            <a:r>
              <a:rPr sz="5400" spc="-535" dirty="0">
                <a:solidFill>
                  <a:srgbClr val="FFFFFF"/>
                </a:solidFill>
                <a:latin typeface="Georgia"/>
                <a:cs typeface="Georgia"/>
              </a:rPr>
              <a:t>s</a:t>
            </a:r>
            <a:r>
              <a:rPr sz="5400" spc="4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5400" spc="-280" dirty="0">
                <a:solidFill>
                  <a:srgbClr val="FFFFFF"/>
                </a:solidFill>
                <a:latin typeface="Georgia"/>
                <a:cs typeface="Georgia"/>
              </a:rPr>
              <a:t>p</a:t>
            </a:r>
            <a:r>
              <a:rPr sz="5400" spc="-240" dirty="0">
                <a:solidFill>
                  <a:srgbClr val="FFFFFF"/>
                </a:solidFill>
                <a:latin typeface="Georgia"/>
                <a:cs typeface="Georgia"/>
              </a:rPr>
              <a:t>r</a:t>
            </a:r>
            <a:r>
              <a:rPr sz="5400" spc="-210" dirty="0">
                <a:solidFill>
                  <a:srgbClr val="FFFFFF"/>
                </a:solidFill>
                <a:latin typeface="Georgia"/>
                <a:cs typeface="Georgia"/>
              </a:rPr>
              <a:t>o</a:t>
            </a:r>
            <a:r>
              <a:rPr sz="5400" spc="-220" dirty="0">
                <a:solidFill>
                  <a:srgbClr val="FFFFFF"/>
                </a:solidFill>
                <a:latin typeface="Georgia"/>
                <a:cs typeface="Georgia"/>
              </a:rPr>
              <a:t>b</a:t>
            </a:r>
            <a:r>
              <a:rPr sz="5400" spc="-250" dirty="0">
                <a:solidFill>
                  <a:srgbClr val="FFFFFF"/>
                </a:solidFill>
                <a:latin typeface="Georgia"/>
                <a:cs typeface="Georgia"/>
              </a:rPr>
              <a:t>le</a:t>
            </a:r>
            <a:r>
              <a:rPr sz="5400" spc="-420" dirty="0">
                <a:solidFill>
                  <a:srgbClr val="FFFFFF"/>
                </a:solidFill>
                <a:latin typeface="Georgia"/>
                <a:cs typeface="Georgia"/>
              </a:rPr>
              <a:t>m</a:t>
            </a:r>
            <a:r>
              <a:rPr sz="5400" spc="-535" dirty="0">
                <a:solidFill>
                  <a:srgbClr val="FFFFFF"/>
                </a:solidFill>
                <a:latin typeface="Georgia"/>
                <a:cs typeface="Georgia"/>
              </a:rPr>
              <a:t>s</a:t>
            </a:r>
            <a:r>
              <a:rPr sz="5400" spc="4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5400" spc="-185" dirty="0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sz="5400" spc="-240" dirty="0">
                <a:solidFill>
                  <a:srgbClr val="FFFFFF"/>
                </a:solidFill>
                <a:latin typeface="Georgia"/>
                <a:cs typeface="Georgia"/>
              </a:rPr>
              <a:t>r</a:t>
            </a:r>
            <a:r>
              <a:rPr sz="5400" spc="-170" dirty="0">
                <a:solidFill>
                  <a:srgbClr val="FFFFFF"/>
                </a:solidFill>
                <a:latin typeface="Georgia"/>
                <a:cs typeface="Georgia"/>
              </a:rPr>
              <a:t>e  </a:t>
            </a:r>
            <a:r>
              <a:rPr sz="5400" spc="-245" dirty="0">
                <a:solidFill>
                  <a:srgbClr val="FFFFFF"/>
                </a:solidFill>
                <a:latin typeface="Georgia"/>
                <a:cs typeface="Georgia"/>
              </a:rPr>
              <a:t>exiting</a:t>
            </a:r>
            <a:r>
              <a:rPr sz="5400" spc="4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5400" spc="-285" dirty="0">
                <a:solidFill>
                  <a:srgbClr val="FFFFFF"/>
                </a:solidFill>
                <a:latin typeface="Georgia"/>
                <a:cs typeface="Georgia"/>
              </a:rPr>
              <a:t>arenas</a:t>
            </a:r>
            <a:endParaRPr sz="5400">
              <a:latin typeface="Georgia"/>
              <a:cs typeface="Georgia"/>
            </a:endParaRPr>
          </a:p>
          <a:p>
            <a:pPr marL="217170">
              <a:spcBef>
                <a:spcPts val="915"/>
              </a:spcBef>
            </a:pPr>
            <a:r>
              <a:rPr sz="5400" spc="-254" dirty="0">
                <a:solidFill>
                  <a:srgbClr val="FFFFFF"/>
                </a:solidFill>
                <a:latin typeface="Georgia"/>
                <a:cs typeface="Georgia"/>
              </a:rPr>
              <a:t>for</a:t>
            </a:r>
            <a:r>
              <a:rPr sz="5400" spc="3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5400" spc="-300" dirty="0">
                <a:solidFill>
                  <a:srgbClr val="FFFFFF"/>
                </a:solidFill>
                <a:latin typeface="Georgia"/>
                <a:cs typeface="Georgia"/>
              </a:rPr>
              <a:t>human</a:t>
            </a:r>
            <a:r>
              <a:rPr sz="5400" spc="4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5400" spc="-340" dirty="0">
                <a:solidFill>
                  <a:srgbClr val="FFFFFF"/>
                </a:solidFill>
                <a:latin typeface="Georgia"/>
                <a:cs typeface="Georgia"/>
              </a:rPr>
              <a:t>scientists</a:t>
            </a:r>
            <a:endParaRPr sz="54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01833" y="250444"/>
            <a:ext cx="64262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kern="0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000" kern="0" spc="-10" dirty="0">
                <a:solidFill>
                  <a:srgbClr val="FFFFFF"/>
                </a:solidFill>
                <a:latin typeface="Arial"/>
                <a:cs typeface="Arial"/>
              </a:rPr>
              <a:t>bou</a:t>
            </a:r>
            <a:r>
              <a:rPr sz="1000" kern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000" kern="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kern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000" kern="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000" kern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10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8358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05198" y="180992"/>
            <a:ext cx="2791658" cy="153964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88140" y="185738"/>
            <a:ext cx="2811244" cy="115728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79920" y="4558554"/>
            <a:ext cx="2785005" cy="124695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98258" y="196957"/>
            <a:ext cx="2814636" cy="117133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598258" y="1353647"/>
            <a:ext cx="2809240" cy="315471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99060" rIns="0" bIns="0" rtlCol="0">
            <a:spAutoFit/>
          </a:bodyPr>
          <a:lstStyle/>
          <a:p>
            <a:pPr marL="157480">
              <a:spcBef>
                <a:spcPts val="780"/>
              </a:spcBef>
            </a:pPr>
            <a:r>
              <a:rPr sz="1400" kern="0" spc="-60" dirty="0">
                <a:solidFill>
                  <a:sysClr val="windowText" lastClr="000000"/>
                </a:solidFill>
                <a:latin typeface="Georgia"/>
                <a:cs typeface="Georgia"/>
              </a:rPr>
              <a:t>How</a:t>
            </a:r>
            <a:r>
              <a:rPr sz="1400" kern="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400" kern="0" spc="-70" dirty="0">
                <a:solidFill>
                  <a:sysClr val="windowText" lastClr="000000"/>
                </a:solidFill>
                <a:latin typeface="Georgia"/>
                <a:cs typeface="Georgia"/>
              </a:rPr>
              <a:t>do</a:t>
            </a:r>
            <a:r>
              <a:rPr sz="1400" kern="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400" kern="0" spc="-70" dirty="0">
                <a:solidFill>
                  <a:sysClr val="windowText" lastClr="000000"/>
                </a:solidFill>
                <a:latin typeface="Georgia"/>
                <a:cs typeface="Georgia"/>
              </a:rPr>
              <a:t>people</a:t>
            </a:r>
            <a:r>
              <a:rPr sz="1400" kern="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400" kern="0" spc="-85" dirty="0">
                <a:solidFill>
                  <a:sysClr val="windowText" lastClr="000000"/>
                </a:solidFill>
                <a:latin typeface="Georgia"/>
                <a:cs typeface="Georgia"/>
              </a:rPr>
              <a:t>search?</a:t>
            </a:r>
            <a:endParaRPr sz="1400" kern="0">
              <a:solidFill>
                <a:sysClr val="windowText" lastClr="000000"/>
              </a:solidFill>
              <a:latin typeface="Georgia"/>
              <a:cs typeface="Georg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94895" y="3674365"/>
            <a:ext cx="1911985" cy="43204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75"/>
              </a:spcBef>
            </a:pPr>
            <a:r>
              <a:rPr sz="1400" kern="0" spc="-20" dirty="0">
                <a:solidFill>
                  <a:sysClr val="windowText" lastClr="000000"/>
                </a:solidFill>
                <a:latin typeface="Georgia"/>
                <a:cs typeface="Georgia"/>
              </a:rPr>
              <a:t>H</a:t>
            </a:r>
            <a:r>
              <a:rPr sz="1400" kern="0" spc="-70" dirty="0">
                <a:solidFill>
                  <a:sysClr val="windowText" lastClr="000000"/>
                </a:solidFill>
                <a:latin typeface="Georgia"/>
                <a:cs typeface="Georgia"/>
              </a:rPr>
              <a:t>o</a:t>
            </a:r>
            <a:r>
              <a:rPr sz="1400" kern="0" spc="-85" dirty="0">
                <a:solidFill>
                  <a:sysClr val="windowText" lastClr="000000"/>
                </a:solidFill>
                <a:latin typeface="Georgia"/>
                <a:cs typeface="Georgia"/>
              </a:rPr>
              <a:t>w</a:t>
            </a:r>
            <a:r>
              <a:rPr sz="1400" kern="0" spc="1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400" kern="0" spc="-45" dirty="0">
                <a:solidFill>
                  <a:sysClr val="windowText" lastClr="000000"/>
                </a:solidFill>
                <a:latin typeface="Georgia"/>
                <a:cs typeface="Georgia"/>
              </a:rPr>
              <a:t>a</a:t>
            </a:r>
            <a:r>
              <a:rPr sz="1400" kern="0" spc="-80" dirty="0">
                <a:solidFill>
                  <a:sysClr val="windowText" lastClr="000000"/>
                </a:solidFill>
                <a:latin typeface="Georgia"/>
                <a:cs typeface="Georgia"/>
              </a:rPr>
              <a:t>r</a:t>
            </a:r>
            <a:r>
              <a:rPr sz="1400" kern="0" spc="-65" dirty="0">
                <a:solidFill>
                  <a:sysClr val="windowText" lastClr="000000"/>
                </a:solidFill>
                <a:latin typeface="Georgia"/>
                <a:cs typeface="Georgia"/>
              </a:rPr>
              <a:t>e</a:t>
            </a:r>
            <a:r>
              <a:rPr sz="1400" kern="0" spc="1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400" kern="0" spc="-114" dirty="0">
                <a:solidFill>
                  <a:sysClr val="windowText" lastClr="000000"/>
                </a:solidFill>
                <a:latin typeface="Georgia"/>
                <a:cs typeface="Georgia"/>
              </a:rPr>
              <a:t>m</a:t>
            </a:r>
            <a:r>
              <a:rPr sz="1400" kern="0" spc="-45" dirty="0">
                <a:solidFill>
                  <a:sysClr val="windowText" lastClr="000000"/>
                </a:solidFill>
                <a:latin typeface="Georgia"/>
                <a:cs typeface="Georgia"/>
              </a:rPr>
              <a:t>a</a:t>
            </a:r>
            <a:r>
              <a:rPr sz="1400" kern="0" spc="-90" dirty="0">
                <a:solidFill>
                  <a:sysClr val="windowText" lastClr="000000"/>
                </a:solidFill>
                <a:latin typeface="Georgia"/>
                <a:cs typeface="Georgia"/>
              </a:rPr>
              <a:t>r</a:t>
            </a:r>
            <a:r>
              <a:rPr sz="1400" kern="0" spc="-114" dirty="0">
                <a:solidFill>
                  <a:sysClr val="windowText" lastClr="000000"/>
                </a:solidFill>
                <a:latin typeface="Georgia"/>
                <a:cs typeface="Georgia"/>
              </a:rPr>
              <a:t>k</a:t>
            </a:r>
            <a:r>
              <a:rPr sz="1400" kern="0" spc="-65" dirty="0">
                <a:solidFill>
                  <a:sysClr val="windowText" lastClr="000000"/>
                </a:solidFill>
                <a:latin typeface="Georgia"/>
                <a:cs typeface="Georgia"/>
              </a:rPr>
              <a:t>e</a:t>
            </a:r>
            <a:r>
              <a:rPr sz="1400" kern="0" spc="-50" dirty="0">
                <a:solidFill>
                  <a:sysClr val="windowText" lastClr="000000"/>
                </a:solidFill>
                <a:latin typeface="Georgia"/>
                <a:cs typeface="Georgia"/>
              </a:rPr>
              <a:t>r</a:t>
            </a:r>
            <a:r>
              <a:rPr sz="1400" kern="0" spc="-140" dirty="0">
                <a:solidFill>
                  <a:sysClr val="windowText" lastClr="000000"/>
                </a:solidFill>
                <a:latin typeface="Georgia"/>
                <a:cs typeface="Georgia"/>
              </a:rPr>
              <a:t>s</a:t>
            </a:r>
            <a:r>
              <a:rPr sz="1400" kern="0" spc="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400" kern="0" spc="-70" dirty="0">
                <a:solidFill>
                  <a:sysClr val="windowText" lastClr="000000"/>
                </a:solidFill>
                <a:latin typeface="Georgia"/>
                <a:cs typeface="Georgia"/>
              </a:rPr>
              <a:t>of</a:t>
            </a:r>
            <a:r>
              <a:rPr sz="1400" kern="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400" kern="0" spc="-13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400" kern="0" spc="-145" dirty="0">
                <a:solidFill>
                  <a:sysClr val="windowText" lastClr="000000"/>
                </a:solidFill>
                <a:latin typeface="Georgia"/>
                <a:cs typeface="Georgia"/>
              </a:rPr>
              <a:t>s</a:t>
            </a:r>
            <a:r>
              <a:rPr sz="1400" kern="0" spc="-80" dirty="0">
                <a:solidFill>
                  <a:sysClr val="windowText" lastClr="000000"/>
                </a:solidFill>
                <a:latin typeface="Georgia"/>
                <a:cs typeface="Georgia"/>
              </a:rPr>
              <a:t>t</a:t>
            </a:r>
            <a:r>
              <a:rPr sz="1400" kern="0" spc="-60" dirty="0">
                <a:solidFill>
                  <a:sysClr val="windowText" lastClr="000000"/>
                </a:solidFill>
                <a:latin typeface="Georgia"/>
                <a:cs typeface="Georgia"/>
              </a:rPr>
              <a:t>a</a:t>
            </a:r>
            <a:r>
              <a:rPr sz="1400" kern="0" spc="-80" dirty="0">
                <a:solidFill>
                  <a:sysClr val="windowText" lastClr="000000"/>
                </a:solidFill>
                <a:latin typeface="Georgia"/>
                <a:cs typeface="Georgia"/>
              </a:rPr>
              <a:t>t</a:t>
            </a:r>
            <a:r>
              <a:rPr sz="1400" kern="0" spc="-85" dirty="0">
                <a:solidFill>
                  <a:sysClr val="windowText" lastClr="000000"/>
                </a:solidFill>
                <a:latin typeface="Georgia"/>
                <a:cs typeface="Georgia"/>
              </a:rPr>
              <a:t>u</a:t>
            </a:r>
            <a:r>
              <a:rPr sz="1400" kern="0" spc="-100" dirty="0">
                <a:solidFill>
                  <a:sysClr val="windowText" lastClr="000000"/>
                </a:solidFill>
                <a:latin typeface="Georgia"/>
                <a:cs typeface="Georgia"/>
              </a:rPr>
              <a:t>s  </a:t>
            </a:r>
            <a:r>
              <a:rPr sz="1400" kern="0" spc="-65" dirty="0">
                <a:solidFill>
                  <a:sysClr val="windowText" lastClr="000000"/>
                </a:solidFill>
                <a:latin typeface="Georgia"/>
                <a:cs typeface="Georgia"/>
              </a:rPr>
              <a:t>changing</a:t>
            </a:r>
            <a:r>
              <a:rPr sz="1400" kern="0" spc="1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400" kern="0" spc="-120" dirty="0">
                <a:solidFill>
                  <a:sysClr val="windowText" lastClr="000000"/>
                </a:solidFill>
                <a:latin typeface="Georgia"/>
                <a:cs typeface="Georgia"/>
              </a:rPr>
              <a:t>?</a:t>
            </a:r>
            <a:endParaRPr sz="1400" kern="0">
              <a:solidFill>
                <a:sysClr val="windowText" lastClr="000000"/>
              </a:solidFill>
              <a:latin typeface="Georgia"/>
              <a:cs typeface="Georgia"/>
            </a:endParaRPr>
          </a:p>
        </p:txBody>
      </p: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166584" y="573087"/>
            <a:ext cx="1560512" cy="52782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7784747" y="1371760"/>
            <a:ext cx="2809240" cy="596830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172720" rIns="0" bIns="0" rtlCol="0">
            <a:spAutoFit/>
          </a:bodyPr>
          <a:lstStyle/>
          <a:p>
            <a:pPr marR="899794">
              <a:lnSpc>
                <a:spcPct val="101400"/>
              </a:lnSpc>
              <a:spcBef>
                <a:spcPts val="1360"/>
              </a:spcBef>
            </a:pPr>
            <a:r>
              <a:rPr sz="1400" kern="0" spc="-45" dirty="0">
                <a:solidFill>
                  <a:sysClr val="windowText" lastClr="000000"/>
                </a:solidFill>
                <a:latin typeface="Georgia"/>
                <a:cs typeface="Georgia"/>
              </a:rPr>
              <a:t>Ho</a:t>
            </a:r>
            <a:r>
              <a:rPr sz="1400" kern="0" spc="-85" dirty="0">
                <a:solidFill>
                  <a:sysClr val="windowText" lastClr="000000"/>
                </a:solidFill>
                <a:latin typeface="Georgia"/>
                <a:cs typeface="Georgia"/>
              </a:rPr>
              <a:t>w</a:t>
            </a:r>
            <a:r>
              <a:rPr sz="1400" kern="0" spc="1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400" kern="0" spc="-45" dirty="0">
                <a:solidFill>
                  <a:sysClr val="windowText" lastClr="000000"/>
                </a:solidFill>
                <a:latin typeface="Georgia"/>
                <a:cs typeface="Georgia"/>
              </a:rPr>
              <a:t>ca</a:t>
            </a:r>
            <a:r>
              <a:rPr sz="1400" kern="0" spc="-85" dirty="0">
                <a:solidFill>
                  <a:sysClr val="windowText" lastClr="000000"/>
                </a:solidFill>
                <a:latin typeface="Georgia"/>
                <a:cs typeface="Georgia"/>
              </a:rPr>
              <a:t>n</a:t>
            </a:r>
            <a:r>
              <a:rPr sz="1400" kern="0" spc="1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400" kern="0" spc="-145" dirty="0">
                <a:solidFill>
                  <a:sysClr val="windowText" lastClr="000000"/>
                </a:solidFill>
                <a:latin typeface="Georgia"/>
                <a:cs typeface="Georgia"/>
              </a:rPr>
              <a:t>s</a:t>
            </a:r>
            <a:r>
              <a:rPr sz="1400" kern="0" spc="-85" dirty="0">
                <a:solidFill>
                  <a:sysClr val="windowText" lastClr="000000"/>
                </a:solidFill>
                <a:latin typeface="Georgia"/>
                <a:cs typeface="Georgia"/>
              </a:rPr>
              <a:t>o</a:t>
            </a:r>
            <a:r>
              <a:rPr sz="1400" kern="0" spc="-55" dirty="0">
                <a:solidFill>
                  <a:sysClr val="windowText" lastClr="000000"/>
                </a:solidFill>
                <a:latin typeface="Georgia"/>
                <a:cs typeface="Georgia"/>
              </a:rPr>
              <a:t>f</a:t>
            </a:r>
            <a:r>
              <a:rPr sz="1400" kern="0" spc="-80" dirty="0">
                <a:solidFill>
                  <a:sysClr val="windowText" lastClr="000000"/>
                </a:solidFill>
                <a:latin typeface="Georgia"/>
                <a:cs typeface="Georgia"/>
              </a:rPr>
              <a:t>t</a:t>
            </a:r>
            <a:r>
              <a:rPr sz="1400" kern="0" spc="-85" dirty="0">
                <a:solidFill>
                  <a:sysClr val="windowText" lastClr="000000"/>
                </a:solidFill>
                <a:latin typeface="Georgia"/>
                <a:cs typeface="Georgia"/>
              </a:rPr>
              <a:t>w</a:t>
            </a:r>
            <a:r>
              <a:rPr sz="1400" kern="0" spc="-45" dirty="0">
                <a:solidFill>
                  <a:sysClr val="windowText" lastClr="000000"/>
                </a:solidFill>
                <a:latin typeface="Georgia"/>
                <a:cs typeface="Georgia"/>
              </a:rPr>
              <a:t>a</a:t>
            </a:r>
            <a:r>
              <a:rPr sz="1400" kern="0" spc="-80" dirty="0">
                <a:solidFill>
                  <a:sysClr val="windowText" lastClr="000000"/>
                </a:solidFill>
                <a:latin typeface="Georgia"/>
                <a:cs typeface="Georgia"/>
              </a:rPr>
              <a:t>r</a:t>
            </a:r>
            <a:r>
              <a:rPr sz="1400" kern="0" spc="-65" dirty="0">
                <a:solidFill>
                  <a:sysClr val="windowText" lastClr="000000"/>
                </a:solidFill>
                <a:latin typeface="Georgia"/>
                <a:cs typeface="Georgia"/>
              </a:rPr>
              <a:t>e</a:t>
            </a:r>
            <a:r>
              <a:rPr sz="1400" kern="0" spc="1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400" kern="0" spc="-114" dirty="0">
                <a:solidFill>
                  <a:sysClr val="windowText" lastClr="000000"/>
                </a:solidFill>
                <a:latin typeface="Georgia"/>
                <a:cs typeface="Georgia"/>
              </a:rPr>
              <a:t>k</a:t>
            </a:r>
            <a:r>
              <a:rPr sz="1400" kern="0" spc="-80" dirty="0">
                <a:solidFill>
                  <a:sysClr val="windowText" lastClr="000000"/>
                </a:solidFill>
                <a:latin typeface="Georgia"/>
                <a:cs typeface="Georgia"/>
              </a:rPr>
              <a:t>n</a:t>
            </a:r>
            <a:r>
              <a:rPr sz="1400" kern="0" spc="-70" dirty="0">
                <a:solidFill>
                  <a:sysClr val="windowText" lastClr="000000"/>
                </a:solidFill>
                <a:latin typeface="Georgia"/>
                <a:cs typeface="Georgia"/>
              </a:rPr>
              <a:t>o</a:t>
            </a:r>
            <a:r>
              <a:rPr sz="1400" kern="0" spc="-85" dirty="0">
                <a:solidFill>
                  <a:sysClr val="windowText" lastClr="000000"/>
                </a:solidFill>
                <a:latin typeface="Georgia"/>
                <a:cs typeface="Georgia"/>
              </a:rPr>
              <a:t>w</a:t>
            </a:r>
            <a:r>
              <a:rPr sz="1400" kern="0" spc="1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400" kern="0" spc="-70" dirty="0">
                <a:solidFill>
                  <a:sysClr val="windowText" lastClr="000000"/>
                </a:solidFill>
                <a:latin typeface="Georgia"/>
                <a:cs typeface="Georgia"/>
              </a:rPr>
              <a:t>it</a:t>
            </a:r>
            <a:r>
              <a:rPr sz="1400" kern="0" spc="-100" dirty="0">
                <a:solidFill>
                  <a:sysClr val="windowText" lastClr="000000"/>
                </a:solidFill>
                <a:latin typeface="Georgia"/>
                <a:cs typeface="Georgia"/>
              </a:rPr>
              <a:t>s  </a:t>
            </a:r>
            <a:r>
              <a:rPr sz="1400" kern="0" spc="-80" dirty="0">
                <a:solidFill>
                  <a:sysClr val="windowText" lastClr="000000"/>
                </a:solidFill>
                <a:latin typeface="Georgia"/>
                <a:cs typeface="Georgia"/>
              </a:rPr>
              <a:t>human</a:t>
            </a:r>
            <a:r>
              <a:rPr sz="1400" kern="0" spc="1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400" kern="0" spc="-70" dirty="0">
                <a:solidFill>
                  <a:sysClr val="windowText" lastClr="000000"/>
                </a:solidFill>
                <a:latin typeface="Georgia"/>
                <a:cs typeface="Georgia"/>
              </a:rPr>
              <a:t>context?</a:t>
            </a:r>
            <a:endParaRPr sz="1400" kern="0">
              <a:solidFill>
                <a:sysClr val="windowText" lastClr="000000"/>
              </a:solidFill>
              <a:latin typeface="Georgia"/>
              <a:cs typeface="Georgi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592615" y="2385077"/>
            <a:ext cx="2820670" cy="1172845"/>
            <a:chOff x="449615" y="2385076"/>
            <a:chExt cx="2820670" cy="1172845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9615" y="2385076"/>
              <a:ext cx="2820280" cy="117250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88671" y="2707660"/>
              <a:ext cx="1409699" cy="529600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598259" y="3566524"/>
            <a:ext cx="2814955" cy="337272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120650" rIns="0" bIns="0" rtlCol="0">
            <a:spAutoFit/>
          </a:bodyPr>
          <a:lstStyle/>
          <a:p>
            <a:pPr marL="157480">
              <a:spcBef>
                <a:spcPts val="950"/>
              </a:spcBef>
            </a:pPr>
            <a:r>
              <a:rPr sz="1400" kern="0" spc="-45" dirty="0">
                <a:solidFill>
                  <a:sysClr val="windowText" lastClr="000000"/>
                </a:solidFill>
                <a:latin typeface="Georgia"/>
                <a:cs typeface="Georgia"/>
              </a:rPr>
              <a:t>W</a:t>
            </a:r>
            <a:r>
              <a:rPr sz="1400" kern="0" spc="-70" dirty="0">
                <a:solidFill>
                  <a:sysClr val="windowText" lastClr="000000"/>
                </a:solidFill>
                <a:latin typeface="Georgia"/>
                <a:cs typeface="Georgia"/>
              </a:rPr>
              <a:t>h</a:t>
            </a:r>
            <a:r>
              <a:rPr sz="1400" kern="0" spc="-60" dirty="0">
                <a:solidFill>
                  <a:sysClr val="windowText" lastClr="000000"/>
                </a:solidFill>
                <a:latin typeface="Georgia"/>
                <a:cs typeface="Georgia"/>
              </a:rPr>
              <a:t>a</a:t>
            </a:r>
            <a:r>
              <a:rPr sz="1400" kern="0" spc="-80" dirty="0">
                <a:solidFill>
                  <a:sysClr val="windowText" lastClr="000000"/>
                </a:solidFill>
                <a:latin typeface="Georgia"/>
                <a:cs typeface="Georgia"/>
              </a:rPr>
              <a:t>t</a:t>
            </a:r>
            <a:r>
              <a:rPr sz="1400" kern="0" spc="1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400" kern="0" spc="-100" dirty="0">
                <a:solidFill>
                  <a:sysClr val="windowText" lastClr="000000"/>
                </a:solidFill>
                <a:latin typeface="Georgia"/>
                <a:cs typeface="Georgia"/>
              </a:rPr>
              <a:t>is</a:t>
            </a:r>
            <a:r>
              <a:rPr sz="1400" kern="0" spc="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400" kern="0" spc="-80" dirty="0">
                <a:solidFill>
                  <a:sysClr val="windowText" lastClr="000000"/>
                </a:solidFill>
                <a:latin typeface="Georgia"/>
                <a:cs typeface="Georgia"/>
              </a:rPr>
              <a:t>pr</a:t>
            </a:r>
            <a:r>
              <a:rPr sz="1400" kern="0" spc="-65" dirty="0">
                <a:solidFill>
                  <a:sysClr val="windowText" lastClr="000000"/>
                </a:solidFill>
                <a:latin typeface="Georgia"/>
                <a:cs typeface="Georgia"/>
              </a:rPr>
              <a:t>e</a:t>
            </a:r>
            <a:r>
              <a:rPr sz="1400" kern="0" spc="-114" dirty="0">
                <a:solidFill>
                  <a:sysClr val="windowText" lastClr="000000"/>
                </a:solidFill>
                <a:latin typeface="Georgia"/>
                <a:cs typeface="Georgia"/>
              </a:rPr>
              <a:t>m</a:t>
            </a:r>
            <a:r>
              <a:rPr sz="1400" kern="0" spc="-50" dirty="0">
                <a:solidFill>
                  <a:sysClr val="windowText" lastClr="000000"/>
                </a:solidFill>
                <a:latin typeface="Georgia"/>
                <a:cs typeface="Georgia"/>
              </a:rPr>
              <a:t>i</a:t>
            </a:r>
            <a:r>
              <a:rPr sz="1400" kern="0" spc="-100" dirty="0">
                <a:solidFill>
                  <a:sysClr val="windowText" lastClr="000000"/>
                </a:solidFill>
                <a:latin typeface="Georgia"/>
                <a:cs typeface="Georgia"/>
              </a:rPr>
              <a:t>u</a:t>
            </a:r>
            <a:r>
              <a:rPr sz="1400" kern="0" spc="-114" dirty="0">
                <a:solidFill>
                  <a:sysClr val="windowText" lastClr="000000"/>
                </a:solidFill>
                <a:latin typeface="Georgia"/>
                <a:cs typeface="Georgia"/>
              </a:rPr>
              <a:t>m</a:t>
            </a:r>
            <a:r>
              <a:rPr sz="1400" kern="0" spc="1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400" kern="0" spc="-114" dirty="0">
                <a:solidFill>
                  <a:sysClr val="windowText" lastClr="000000"/>
                </a:solidFill>
                <a:latin typeface="Georgia"/>
                <a:cs typeface="Georgia"/>
              </a:rPr>
              <a:t>m</a:t>
            </a:r>
            <a:r>
              <a:rPr sz="1400" kern="0" spc="-55" dirty="0">
                <a:solidFill>
                  <a:sysClr val="windowText" lastClr="000000"/>
                </a:solidFill>
                <a:latin typeface="Georgia"/>
                <a:cs typeface="Georgia"/>
              </a:rPr>
              <a:t>o</a:t>
            </a:r>
            <a:r>
              <a:rPr sz="1400" kern="0" spc="-65" dirty="0">
                <a:solidFill>
                  <a:sysClr val="windowText" lastClr="000000"/>
                </a:solidFill>
                <a:latin typeface="Georgia"/>
                <a:cs typeface="Georgia"/>
              </a:rPr>
              <a:t>bil</a:t>
            </a:r>
            <a:r>
              <a:rPr sz="1400" kern="0" spc="-70" dirty="0">
                <a:solidFill>
                  <a:sysClr val="windowText" lastClr="000000"/>
                </a:solidFill>
                <a:latin typeface="Georgia"/>
                <a:cs typeface="Georgia"/>
              </a:rPr>
              <a:t>it</a:t>
            </a:r>
            <a:r>
              <a:rPr sz="1400" kern="0" spc="-55" dirty="0">
                <a:solidFill>
                  <a:sysClr val="windowText" lastClr="000000"/>
                </a:solidFill>
                <a:latin typeface="Georgia"/>
                <a:cs typeface="Georgia"/>
              </a:rPr>
              <a:t>y</a:t>
            </a:r>
            <a:r>
              <a:rPr sz="1400" kern="0" spc="-120" dirty="0">
                <a:solidFill>
                  <a:sysClr val="windowText" lastClr="000000"/>
                </a:solidFill>
                <a:latin typeface="Georgia"/>
                <a:cs typeface="Georgia"/>
              </a:rPr>
              <a:t>?</a:t>
            </a:r>
            <a:endParaRPr sz="1400" kern="0">
              <a:solidFill>
                <a:sysClr val="windowText" lastClr="000000"/>
              </a:solidFill>
              <a:latin typeface="Georgia"/>
              <a:cs typeface="Georgi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598258" y="4574368"/>
            <a:ext cx="2835910" cy="2069464"/>
            <a:chOff x="455258" y="4574368"/>
            <a:chExt cx="2835910" cy="2069464"/>
          </a:xfrm>
        </p:grpSpPr>
        <p:sp>
          <p:nvSpPr>
            <p:cNvPr id="15" name="object 15"/>
            <p:cNvSpPr/>
            <p:nvPr/>
          </p:nvSpPr>
          <p:spPr>
            <a:xfrm>
              <a:off x="455258" y="5739905"/>
              <a:ext cx="2814955" cy="904240"/>
            </a:xfrm>
            <a:custGeom>
              <a:avLst/>
              <a:gdLst/>
              <a:ahLst/>
              <a:cxnLst/>
              <a:rect l="l" t="t" r="r" b="b"/>
              <a:pathLst>
                <a:path w="2814954" h="904240">
                  <a:moveTo>
                    <a:pt x="2814638" y="0"/>
                  </a:moveTo>
                  <a:lnTo>
                    <a:pt x="0" y="0"/>
                  </a:lnTo>
                  <a:lnTo>
                    <a:pt x="0" y="903780"/>
                  </a:lnTo>
                  <a:lnTo>
                    <a:pt x="2814638" y="903780"/>
                  </a:lnTo>
                  <a:lnTo>
                    <a:pt x="2814638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80392" y="4574368"/>
              <a:ext cx="2810436" cy="1206811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4691082" y="2438400"/>
            <a:ext cx="2844800" cy="2032000"/>
            <a:chOff x="3548082" y="2438400"/>
            <a:chExt cx="2844800" cy="2032000"/>
          </a:xfrm>
        </p:grpSpPr>
        <p:sp>
          <p:nvSpPr>
            <p:cNvPr id="18" name="object 18"/>
            <p:cNvSpPr/>
            <p:nvPr/>
          </p:nvSpPr>
          <p:spPr>
            <a:xfrm>
              <a:off x="3548082" y="3566524"/>
              <a:ext cx="2814955" cy="904240"/>
            </a:xfrm>
            <a:custGeom>
              <a:avLst/>
              <a:gdLst/>
              <a:ahLst/>
              <a:cxnLst/>
              <a:rect l="l" t="t" r="r" b="b"/>
              <a:pathLst>
                <a:path w="2814954" h="904239">
                  <a:moveTo>
                    <a:pt x="2814637" y="0"/>
                  </a:moveTo>
                  <a:lnTo>
                    <a:pt x="0" y="0"/>
                  </a:lnTo>
                  <a:lnTo>
                    <a:pt x="0" y="903780"/>
                  </a:lnTo>
                  <a:lnTo>
                    <a:pt x="2814637" y="903780"/>
                  </a:lnTo>
                  <a:lnTo>
                    <a:pt x="2814637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581399" y="2438400"/>
              <a:ext cx="2811346" cy="118144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621729" y="2440463"/>
              <a:ext cx="739320" cy="568709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4698646" y="1343026"/>
            <a:ext cx="2809240" cy="347531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130810" rIns="0" bIns="0" rtlCol="0">
            <a:spAutoFit/>
          </a:bodyPr>
          <a:lstStyle/>
          <a:p>
            <a:pPr marL="142240">
              <a:spcBef>
                <a:spcPts val="1030"/>
              </a:spcBef>
            </a:pPr>
            <a:r>
              <a:rPr sz="1400" kern="0" spc="-60" dirty="0">
                <a:solidFill>
                  <a:sysClr val="windowText" lastClr="000000"/>
                </a:solidFill>
                <a:latin typeface="Georgia"/>
                <a:cs typeface="Georgia"/>
              </a:rPr>
              <a:t>How</a:t>
            </a:r>
            <a:r>
              <a:rPr sz="1400" kern="0" spc="1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400" kern="0" spc="-70" dirty="0">
                <a:solidFill>
                  <a:sysClr val="windowText" lastClr="000000"/>
                </a:solidFill>
                <a:latin typeface="Georgia"/>
                <a:cs typeface="Georgia"/>
              </a:rPr>
              <a:t>do</a:t>
            </a:r>
            <a:r>
              <a:rPr sz="1400" kern="0" spc="1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400" kern="0" spc="-90" dirty="0">
                <a:solidFill>
                  <a:sysClr val="windowText" lastClr="000000"/>
                </a:solidFill>
                <a:latin typeface="Georgia"/>
                <a:cs typeface="Georgia"/>
              </a:rPr>
              <a:t>small</a:t>
            </a:r>
            <a:r>
              <a:rPr sz="1400" kern="0" spc="1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400" kern="0" spc="-105" dirty="0">
                <a:solidFill>
                  <a:sysClr val="windowText" lastClr="000000"/>
                </a:solidFill>
                <a:latin typeface="Georgia"/>
                <a:cs typeface="Georgia"/>
              </a:rPr>
              <a:t>businesses</a:t>
            </a:r>
            <a:r>
              <a:rPr sz="1400" kern="0" spc="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400" kern="0" spc="-75" dirty="0">
                <a:solidFill>
                  <a:sysClr val="windowText" lastClr="000000"/>
                </a:solidFill>
                <a:latin typeface="Georgia"/>
                <a:cs typeface="Georgia"/>
              </a:rPr>
              <a:t>decide?</a:t>
            </a:r>
            <a:endParaRPr sz="1400" kern="0">
              <a:solidFill>
                <a:sysClr val="windowText" lastClr="000000"/>
              </a:solidFill>
              <a:latin typeface="Georgia"/>
              <a:cs typeface="Georgi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767939" y="5755340"/>
            <a:ext cx="2814955" cy="324448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107950" rIns="0" bIns="0" rtlCol="0">
            <a:spAutoFit/>
          </a:bodyPr>
          <a:lstStyle/>
          <a:p>
            <a:pPr marL="163830">
              <a:spcBef>
                <a:spcPts val="850"/>
              </a:spcBef>
            </a:pPr>
            <a:r>
              <a:rPr sz="1400" kern="0" spc="-45" dirty="0">
                <a:solidFill>
                  <a:sysClr val="windowText" lastClr="000000"/>
                </a:solidFill>
                <a:latin typeface="Georgia"/>
                <a:cs typeface="Georgia"/>
              </a:rPr>
              <a:t>W</a:t>
            </a:r>
            <a:r>
              <a:rPr sz="1400" kern="0" spc="-70" dirty="0">
                <a:solidFill>
                  <a:sysClr val="windowText" lastClr="000000"/>
                </a:solidFill>
                <a:latin typeface="Georgia"/>
                <a:cs typeface="Georgia"/>
              </a:rPr>
              <a:t>h</a:t>
            </a:r>
            <a:r>
              <a:rPr sz="1400" kern="0" spc="-60" dirty="0">
                <a:solidFill>
                  <a:sysClr val="windowText" lastClr="000000"/>
                </a:solidFill>
                <a:latin typeface="Georgia"/>
                <a:cs typeface="Georgia"/>
              </a:rPr>
              <a:t>a</a:t>
            </a:r>
            <a:r>
              <a:rPr sz="1400" kern="0" spc="-80" dirty="0">
                <a:solidFill>
                  <a:sysClr val="windowText" lastClr="000000"/>
                </a:solidFill>
                <a:latin typeface="Georgia"/>
                <a:cs typeface="Georgia"/>
              </a:rPr>
              <a:t>t</a:t>
            </a:r>
            <a:r>
              <a:rPr sz="1400" kern="0" spc="1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400" kern="0" spc="-100" dirty="0">
                <a:solidFill>
                  <a:sysClr val="windowText" lastClr="000000"/>
                </a:solidFill>
                <a:latin typeface="Georgia"/>
                <a:cs typeface="Georgia"/>
              </a:rPr>
              <a:t>is</a:t>
            </a:r>
            <a:r>
              <a:rPr sz="1400" kern="0" spc="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400" kern="0" spc="-50" dirty="0">
                <a:solidFill>
                  <a:sysClr val="windowText" lastClr="000000"/>
                </a:solidFill>
                <a:latin typeface="Georgia"/>
                <a:cs typeface="Georgia"/>
              </a:rPr>
              <a:t>a</a:t>
            </a:r>
            <a:r>
              <a:rPr sz="1400" kern="0" spc="1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400" kern="0" spc="-40" dirty="0">
                <a:solidFill>
                  <a:sysClr val="windowText" lastClr="000000"/>
                </a:solidFill>
                <a:latin typeface="Georgia"/>
                <a:cs typeface="Georgia"/>
              </a:rPr>
              <a:t>c</a:t>
            </a:r>
            <a:r>
              <a:rPr sz="1400" kern="0" spc="-70" dirty="0">
                <a:solidFill>
                  <a:sysClr val="windowText" lastClr="000000"/>
                </a:solidFill>
                <a:latin typeface="Georgia"/>
                <a:cs typeface="Georgia"/>
              </a:rPr>
              <a:t>on</a:t>
            </a:r>
            <a:r>
              <a:rPr sz="1400" kern="0" spc="-80" dirty="0">
                <a:solidFill>
                  <a:sysClr val="windowText" lastClr="000000"/>
                </a:solidFill>
                <a:latin typeface="Georgia"/>
                <a:cs typeface="Georgia"/>
              </a:rPr>
              <a:t>n</a:t>
            </a:r>
            <a:r>
              <a:rPr sz="1400" kern="0" spc="-65" dirty="0">
                <a:solidFill>
                  <a:sysClr val="windowText" lastClr="000000"/>
                </a:solidFill>
                <a:latin typeface="Georgia"/>
                <a:cs typeface="Georgia"/>
              </a:rPr>
              <a:t>e</a:t>
            </a:r>
            <a:r>
              <a:rPr sz="1400" kern="0" spc="-40" dirty="0">
                <a:solidFill>
                  <a:sysClr val="windowText" lastClr="000000"/>
                </a:solidFill>
                <a:latin typeface="Georgia"/>
                <a:cs typeface="Georgia"/>
              </a:rPr>
              <a:t>c</a:t>
            </a:r>
            <a:r>
              <a:rPr sz="1400" kern="0" spc="-80" dirty="0">
                <a:solidFill>
                  <a:sysClr val="windowText" lastClr="000000"/>
                </a:solidFill>
                <a:latin typeface="Georgia"/>
                <a:cs typeface="Georgia"/>
              </a:rPr>
              <a:t>t</a:t>
            </a:r>
            <a:r>
              <a:rPr sz="1400" kern="0" spc="-65" dirty="0">
                <a:solidFill>
                  <a:sysClr val="windowText" lastClr="000000"/>
                </a:solidFill>
                <a:latin typeface="Georgia"/>
                <a:cs typeface="Georgia"/>
              </a:rPr>
              <a:t>e</a:t>
            </a:r>
            <a:r>
              <a:rPr sz="1400" kern="0" spc="-75" dirty="0">
                <a:solidFill>
                  <a:sysClr val="windowText" lastClr="000000"/>
                </a:solidFill>
                <a:latin typeface="Georgia"/>
                <a:cs typeface="Georgia"/>
              </a:rPr>
              <a:t>d</a:t>
            </a:r>
            <a:r>
              <a:rPr sz="1400" kern="0" spc="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400" kern="0" spc="-70" dirty="0">
                <a:solidFill>
                  <a:sysClr val="windowText" lastClr="000000"/>
                </a:solidFill>
                <a:latin typeface="Georgia"/>
                <a:cs typeface="Georgia"/>
              </a:rPr>
              <a:t>h</a:t>
            </a:r>
            <a:r>
              <a:rPr sz="1400" kern="0" spc="-85" dirty="0">
                <a:solidFill>
                  <a:sysClr val="windowText" lastClr="000000"/>
                </a:solidFill>
                <a:latin typeface="Georgia"/>
                <a:cs typeface="Georgia"/>
              </a:rPr>
              <a:t>om</a:t>
            </a:r>
            <a:r>
              <a:rPr sz="1400" kern="0" spc="-65" dirty="0">
                <a:solidFill>
                  <a:sysClr val="windowText" lastClr="000000"/>
                </a:solidFill>
                <a:latin typeface="Georgia"/>
                <a:cs typeface="Georgia"/>
              </a:rPr>
              <a:t>e</a:t>
            </a:r>
            <a:r>
              <a:rPr sz="1400" kern="0" spc="-120" dirty="0">
                <a:solidFill>
                  <a:sysClr val="windowText" lastClr="000000"/>
                </a:solidFill>
                <a:latin typeface="Georgia"/>
                <a:cs typeface="Georgia"/>
              </a:rPr>
              <a:t>?</a:t>
            </a:r>
            <a:endParaRPr sz="1400" kern="0">
              <a:solidFill>
                <a:sysClr val="windowText" lastClr="000000"/>
              </a:solidFill>
              <a:latin typeface="Georgia"/>
              <a:cs typeface="Georgia"/>
            </a:endParaRPr>
          </a:p>
        </p:txBody>
      </p:sp>
      <p:pic>
        <p:nvPicPr>
          <p:cNvPr id="23" name="object 2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131009" y="4661087"/>
            <a:ext cx="1949823" cy="1096775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1598259" y="5739906"/>
            <a:ext cx="2814955" cy="379591"/>
          </a:xfrm>
          <a:prstGeom prst="rect">
            <a:avLst/>
          </a:prstGeom>
        </p:spPr>
        <p:txBody>
          <a:bodyPr vert="horz" wrap="square" lIns="0" tIns="162560" rIns="0" bIns="0" rtlCol="0">
            <a:spAutoFit/>
          </a:bodyPr>
          <a:lstStyle/>
          <a:p>
            <a:pPr marL="89535">
              <a:spcBef>
                <a:spcPts val="1280"/>
              </a:spcBef>
            </a:pPr>
            <a:r>
              <a:rPr sz="1400" kern="0" spc="-45" dirty="0">
                <a:solidFill>
                  <a:sysClr val="windowText" lastClr="000000"/>
                </a:solidFill>
                <a:latin typeface="Georgia"/>
                <a:cs typeface="Georgia"/>
              </a:rPr>
              <a:t>W</a:t>
            </a:r>
            <a:r>
              <a:rPr sz="1400" kern="0" spc="-70" dirty="0">
                <a:solidFill>
                  <a:sysClr val="windowText" lastClr="000000"/>
                </a:solidFill>
                <a:latin typeface="Georgia"/>
                <a:cs typeface="Georgia"/>
              </a:rPr>
              <a:t>h</a:t>
            </a:r>
            <a:r>
              <a:rPr sz="1400" kern="0" spc="-60" dirty="0">
                <a:solidFill>
                  <a:sysClr val="windowText" lastClr="000000"/>
                </a:solidFill>
                <a:latin typeface="Georgia"/>
                <a:cs typeface="Georgia"/>
              </a:rPr>
              <a:t>a</a:t>
            </a:r>
            <a:r>
              <a:rPr sz="1400" kern="0" spc="-80" dirty="0">
                <a:solidFill>
                  <a:sysClr val="windowText" lastClr="000000"/>
                </a:solidFill>
                <a:latin typeface="Georgia"/>
                <a:cs typeface="Georgia"/>
              </a:rPr>
              <a:t>t</a:t>
            </a:r>
            <a:r>
              <a:rPr sz="1400" kern="0" spc="1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400" kern="0" spc="-100" dirty="0">
                <a:solidFill>
                  <a:sysClr val="windowText" lastClr="000000"/>
                </a:solidFill>
                <a:latin typeface="Georgia"/>
                <a:cs typeface="Georgia"/>
              </a:rPr>
              <a:t>is</a:t>
            </a:r>
            <a:r>
              <a:rPr sz="1400" kern="0" spc="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400" kern="0" spc="-100" dirty="0">
                <a:solidFill>
                  <a:sysClr val="windowText" lastClr="000000"/>
                </a:solidFill>
                <a:latin typeface="Georgia"/>
                <a:cs typeface="Georgia"/>
              </a:rPr>
              <a:t>w</a:t>
            </a:r>
            <a:r>
              <a:rPr sz="1400" kern="0" spc="-65" dirty="0">
                <a:solidFill>
                  <a:sysClr val="windowText" lastClr="000000"/>
                </a:solidFill>
                <a:latin typeface="Georgia"/>
                <a:cs typeface="Georgia"/>
              </a:rPr>
              <a:t>e</a:t>
            </a:r>
            <a:r>
              <a:rPr sz="1400" kern="0" spc="-45" dirty="0">
                <a:solidFill>
                  <a:sysClr val="windowText" lastClr="000000"/>
                </a:solidFill>
                <a:latin typeface="Georgia"/>
                <a:cs typeface="Georgia"/>
              </a:rPr>
              <a:t>a</a:t>
            </a:r>
            <a:r>
              <a:rPr sz="1400" kern="0" spc="-65" dirty="0">
                <a:solidFill>
                  <a:sysClr val="windowText" lastClr="000000"/>
                </a:solidFill>
                <a:latin typeface="Georgia"/>
                <a:cs typeface="Georgia"/>
              </a:rPr>
              <a:t>l</a:t>
            </a:r>
            <a:r>
              <a:rPr sz="1400" kern="0" spc="-80" dirty="0">
                <a:solidFill>
                  <a:sysClr val="windowText" lastClr="000000"/>
                </a:solidFill>
                <a:latin typeface="Georgia"/>
                <a:cs typeface="Georgia"/>
              </a:rPr>
              <a:t>t</a:t>
            </a:r>
            <a:r>
              <a:rPr sz="1400" kern="0" spc="-75" dirty="0">
                <a:solidFill>
                  <a:sysClr val="windowText" lastClr="000000"/>
                </a:solidFill>
                <a:latin typeface="Georgia"/>
                <a:cs typeface="Georgia"/>
              </a:rPr>
              <a:t>h</a:t>
            </a:r>
            <a:r>
              <a:rPr sz="1400" kern="0" spc="1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400" kern="0" spc="-80" dirty="0">
                <a:solidFill>
                  <a:sysClr val="windowText" lastClr="000000"/>
                </a:solidFill>
                <a:latin typeface="Georgia"/>
                <a:cs typeface="Georgia"/>
              </a:rPr>
              <a:t>t</a:t>
            </a:r>
            <a:r>
              <a:rPr sz="1400" kern="0" spc="-65" dirty="0">
                <a:solidFill>
                  <a:sysClr val="windowText" lastClr="000000"/>
                </a:solidFill>
                <a:latin typeface="Georgia"/>
                <a:cs typeface="Georgia"/>
              </a:rPr>
              <a:t>o</a:t>
            </a:r>
            <a:r>
              <a:rPr sz="1400" kern="0" spc="-75" dirty="0">
                <a:solidFill>
                  <a:sysClr val="windowText" lastClr="000000"/>
                </a:solidFill>
                <a:latin typeface="Georgia"/>
                <a:cs typeface="Georgia"/>
              </a:rPr>
              <a:t>d</a:t>
            </a:r>
            <a:r>
              <a:rPr sz="1400" kern="0" spc="-60" dirty="0">
                <a:solidFill>
                  <a:sysClr val="windowText" lastClr="000000"/>
                </a:solidFill>
                <a:latin typeface="Georgia"/>
                <a:cs typeface="Georgia"/>
              </a:rPr>
              <a:t>a</a:t>
            </a:r>
            <a:r>
              <a:rPr sz="1400" kern="0" spc="-55" dirty="0">
                <a:solidFill>
                  <a:sysClr val="windowText" lastClr="000000"/>
                </a:solidFill>
                <a:latin typeface="Georgia"/>
                <a:cs typeface="Georgia"/>
              </a:rPr>
              <a:t>y</a:t>
            </a:r>
            <a:r>
              <a:rPr sz="1400" kern="0" spc="-120" dirty="0">
                <a:solidFill>
                  <a:sysClr val="windowText" lastClr="000000"/>
                </a:solidFill>
                <a:latin typeface="Georgia"/>
                <a:cs typeface="Georgia"/>
              </a:rPr>
              <a:t>?</a:t>
            </a:r>
            <a:endParaRPr sz="1400" kern="0">
              <a:solidFill>
                <a:sysClr val="windowText" lastClr="000000"/>
              </a:solidFill>
              <a:latin typeface="Georgia"/>
              <a:cs typeface="Georgia"/>
            </a:endParaRPr>
          </a:p>
        </p:txBody>
      </p:sp>
      <p:pic>
        <p:nvPicPr>
          <p:cNvPr id="25" name="object 2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447364" y="4724400"/>
            <a:ext cx="981634" cy="981634"/>
          </a:xfrm>
          <a:prstGeom prst="rect">
            <a:avLst/>
          </a:prstGeom>
        </p:spPr>
      </p:pic>
      <p:grpSp>
        <p:nvGrpSpPr>
          <p:cNvPr id="26" name="object 26"/>
          <p:cNvGrpSpPr/>
          <p:nvPr/>
        </p:nvGrpSpPr>
        <p:grpSpPr>
          <a:xfrm>
            <a:off x="4719134" y="4563635"/>
            <a:ext cx="2794635" cy="1157605"/>
            <a:chOff x="3576133" y="4563634"/>
            <a:chExt cx="2794635" cy="1157605"/>
          </a:xfrm>
        </p:grpSpPr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576133" y="4563634"/>
              <a:ext cx="2794151" cy="115728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244623" y="4933522"/>
              <a:ext cx="1468437" cy="408409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4691083" y="5758395"/>
            <a:ext cx="2814955" cy="296876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80645" rIns="0" bIns="0" rtlCol="0">
            <a:spAutoFit/>
          </a:bodyPr>
          <a:lstStyle/>
          <a:p>
            <a:pPr marL="165100">
              <a:spcBef>
                <a:spcPts val="635"/>
              </a:spcBef>
            </a:pPr>
            <a:r>
              <a:rPr sz="1400" kern="0" spc="-45" dirty="0">
                <a:solidFill>
                  <a:sysClr val="windowText" lastClr="000000"/>
                </a:solidFill>
                <a:latin typeface="Georgia"/>
                <a:cs typeface="Georgia"/>
              </a:rPr>
              <a:t>W</a:t>
            </a:r>
            <a:r>
              <a:rPr sz="1400" kern="0" spc="-70" dirty="0">
                <a:solidFill>
                  <a:sysClr val="windowText" lastClr="000000"/>
                </a:solidFill>
                <a:latin typeface="Georgia"/>
                <a:cs typeface="Georgia"/>
              </a:rPr>
              <a:t>h</a:t>
            </a:r>
            <a:r>
              <a:rPr sz="1400" kern="0" spc="-60" dirty="0">
                <a:solidFill>
                  <a:sysClr val="windowText" lastClr="000000"/>
                </a:solidFill>
                <a:latin typeface="Georgia"/>
                <a:cs typeface="Georgia"/>
              </a:rPr>
              <a:t>a</a:t>
            </a:r>
            <a:r>
              <a:rPr sz="1400" kern="0" spc="-80" dirty="0">
                <a:solidFill>
                  <a:sysClr val="windowText" lastClr="000000"/>
                </a:solidFill>
                <a:latin typeface="Georgia"/>
                <a:cs typeface="Georgia"/>
              </a:rPr>
              <a:t>t</a:t>
            </a:r>
            <a:r>
              <a:rPr sz="1400" kern="0" spc="1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400" kern="0" spc="-114" dirty="0">
                <a:solidFill>
                  <a:sysClr val="windowText" lastClr="000000"/>
                </a:solidFill>
                <a:latin typeface="Georgia"/>
                <a:cs typeface="Georgia"/>
              </a:rPr>
              <a:t>m</a:t>
            </a:r>
            <a:r>
              <a:rPr sz="1400" kern="0" spc="-45" dirty="0">
                <a:solidFill>
                  <a:sysClr val="windowText" lastClr="000000"/>
                </a:solidFill>
                <a:latin typeface="Georgia"/>
                <a:cs typeface="Georgia"/>
              </a:rPr>
              <a:t>a</a:t>
            </a:r>
            <a:r>
              <a:rPr sz="1400" kern="0" spc="-114" dirty="0">
                <a:solidFill>
                  <a:sysClr val="windowText" lastClr="000000"/>
                </a:solidFill>
                <a:latin typeface="Georgia"/>
                <a:cs typeface="Georgia"/>
              </a:rPr>
              <a:t>k</a:t>
            </a:r>
            <a:r>
              <a:rPr sz="1400" kern="0" spc="-65" dirty="0">
                <a:solidFill>
                  <a:sysClr val="windowText" lastClr="000000"/>
                </a:solidFill>
                <a:latin typeface="Georgia"/>
                <a:cs typeface="Georgia"/>
              </a:rPr>
              <a:t>e</a:t>
            </a:r>
            <a:r>
              <a:rPr sz="1400" kern="0" spc="-140" dirty="0">
                <a:solidFill>
                  <a:sysClr val="windowText" lastClr="000000"/>
                </a:solidFill>
                <a:latin typeface="Georgia"/>
                <a:cs typeface="Georgia"/>
              </a:rPr>
              <a:t>s</a:t>
            </a:r>
            <a:r>
              <a:rPr sz="1400" kern="0" spc="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400" kern="0" spc="-80" dirty="0">
                <a:solidFill>
                  <a:sysClr val="windowText" lastClr="000000"/>
                </a:solidFill>
                <a:latin typeface="Georgia"/>
                <a:cs typeface="Georgia"/>
              </a:rPr>
              <a:t>p</a:t>
            </a:r>
            <a:r>
              <a:rPr sz="1400" kern="0" spc="-65" dirty="0">
                <a:solidFill>
                  <a:sysClr val="windowText" lastClr="000000"/>
                </a:solidFill>
                <a:latin typeface="Georgia"/>
                <a:cs typeface="Georgia"/>
              </a:rPr>
              <a:t>eo</a:t>
            </a:r>
            <a:r>
              <a:rPr sz="1400" kern="0" spc="-70" dirty="0">
                <a:solidFill>
                  <a:sysClr val="windowText" lastClr="000000"/>
                </a:solidFill>
                <a:latin typeface="Georgia"/>
                <a:cs typeface="Georgia"/>
              </a:rPr>
              <a:t>p</a:t>
            </a:r>
            <a:r>
              <a:rPr sz="1400" kern="0" spc="-65" dirty="0">
                <a:solidFill>
                  <a:sysClr val="windowText" lastClr="000000"/>
                </a:solidFill>
                <a:latin typeface="Georgia"/>
                <a:cs typeface="Georgia"/>
              </a:rPr>
              <a:t>le</a:t>
            </a:r>
            <a:r>
              <a:rPr sz="1400" kern="0" spc="1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400" kern="0" spc="-85" dirty="0">
                <a:solidFill>
                  <a:sysClr val="windowText" lastClr="000000"/>
                </a:solidFill>
                <a:latin typeface="Georgia"/>
                <a:cs typeface="Georgia"/>
              </a:rPr>
              <a:t>f</a:t>
            </a:r>
            <a:r>
              <a:rPr sz="1400" kern="0" spc="-65" dirty="0">
                <a:solidFill>
                  <a:sysClr val="windowText" lastClr="000000"/>
                </a:solidFill>
                <a:latin typeface="Georgia"/>
                <a:cs typeface="Georgia"/>
              </a:rPr>
              <a:t>eel</a:t>
            </a:r>
            <a:r>
              <a:rPr sz="1400" kern="0" spc="1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400" kern="0" spc="-145" dirty="0">
                <a:solidFill>
                  <a:sysClr val="windowText" lastClr="000000"/>
                </a:solidFill>
                <a:latin typeface="Georgia"/>
                <a:cs typeface="Georgia"/>
              </a:rPr>
              <a:t>s</a:t>
            </a:r>
            <a:r>
              <a:rPr sz="1400" kern="0" spc="-45" dirty="0">
                <a:solidFill>
                  <a:sysClr val="windowText" lastClr="000000"/>
                </a:solidFill>
                <a:latin typeface="Georgia"/>
                <a:cs typeface="Georgia"/>
              </a:rPr>
              <a:t>a</a:t>
            </a:r>
            <a:r>
              <a:rPr sz="1400" kern="0" spc="-85" dirty="0">
                <a:solidFill>
                  <a:sysClr val="windowText" lastClr="000000"/>
                </a:solidFill>
                <a:latin typeface="Georgia"/>
                <a:cs typeface="Georgia"/>
              </a:rPr>
              <a:t>f</a:t>
            </a:r>
            <a:r>
              <a:rPr sz="1400" kern="0" spc="-65" dirty="0">
                <a:solidFill>
                  <a:sysClr val="windowText" lastClr="000000"/>
                </a:solidFill>
                <a:latin typeface="Georgia"/>
                <a:cs typeface="Georgia"/>
              </a:rPr>
              <a:t>e</a:t>
            </a:r>
            <a:r>
              <a:rPr sz="1400" kern="0" spc="-120" dirty="0">
                <a:solidFill>
                  <a:sysClr val="windowText" lastClr="000000"/>
                </a:solidFill>
                <a:latin typeface="Georgia"/>
                <a:cs typeface="Georgia"/>
              </a:rPr>
              <a:t>?</a:t>
            </a:r>
            <a:endParaRPr sz="1400" kern="0">
              <a:solidFill>
                <a:sysClr val="windowText" lastClr="000000"/>
              </a:solidFill>
              <a:latin typeface="Georgia"/>
              <a:cs typeface="Georgia"/>
            </a:endParaRPr>
          </a:p>
        </p:txBody>
      </p:sp>
      <p:pic>
        <p:nvPicPr>
          <p:cNvPr id="30" name="object 30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472780" y="446892"/>
            <a:ext cx="1274538" cy="488732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8998903" y="6598412"/>
            <a:ext cx="151320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kern="0" spc="5" dirty="0">
                <a:solidFill>
                  <a:sysClr val="windowText" lastClr="000000"/>
                </a:solidFill>
                <a:latin typeface="Georgia"/>
                <a:cs typeface="Georgia"/>
              </a:rPr>
              <a:t>PROPRIETARY</a:t>
            </a:r>
            <a:r>
              <a:rPr sz="600" kern="0" dirty="0">
                <a:solidFill>
                  <a:sysClr val="windowText" lastClr="000000"/>
                </a:solidFill>
                <a:latin typeface="Georgia"/>
                <a:cs typeface="Georgia"/>
              </a:rPr>
              <a:t> AND</a:t>
            </a:r>
            <a:r>
              <a:rPr sz="600" kern="0" spc="-1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600" kern="0" dirty="0">
                <a:solidFill>
                  <a:sysClr val="windowText" lastClr="000000"/>
                </a:solidFill>
                <a:latin typeface="Georgia"/>
                <a:cs typeface="Georgia"/>
              </a:rPr>
              <a:t>CONFIDENTIAL</a:t>
            </a:r>
            <a:r>
              <a:rPr sz="600" kern="0" spc="14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600" kern="0" spc="80" dirty="0">
                <a:solidFill>
                  <a:sysClr val="windowText" lastClr="000000"/>
                </a:solidFill>
                <a:latin typeface="Georgia"/>
                <a:cs typeface="Georgia"/>
              </a:rPr>
              <a:t>|</a:t>
            </a:r>
            <a:r>
              <a:rPr sz="600" kern="0" spc="13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600" kern="0" spc="-40" dirty="0">
                <a:solidFill>
                  <a:sysClr val="windowText" lastClr="000000"/>
                </a:solidFill>
                <a:latin typeface="Georgia"/>
                <a:cs typeface="Georgia"/>
              </a:rPr>
              <a:t>4</a:t>
            </a:r>
            <a:endParaRPr sz="600" kern="0">
              <a:solidFill>
                <a:sysClr val="windowText" lastClr="000000"/>
              </a:solidFill>
              <a:latin typeface="Georgia"/>
              <a:cs typeface="Georgia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7848600" y="2362201"/>
            <a:ext cx="2781300" cy="1189355"/>
            <a:chOff x="6705600" y="2362200"/>
            <a:chExt cx="2781300" cy="1189355"/>
          </a:xfrm>
        </p:grpSpPr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705600" y="2362200"/>
              <a:ext cx="2781152" cy="118929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759964" y="2386286"/>
              <a:ext cx="859562" cy="645168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4691083" y="3566524"/>
            <a:ext cx="2814955" cy="534634"/>
          </a:xfrm>
          <a:prstGeom prst="rect">
            <a:avLst/>
          </a:prstGeom>
        </p:spPr>
        <p:txBody>
          <a:bodyPr vert="horz" wrap="square" lIns="0" tIns="111125" rIns="0" bIns="0" rtlCol="0">
            <a:spAutoFit/>
          </a:bodyPr>
          <a:lstStyle/>
          <a:p>
            <a:pPr marL="180975" marR="617855">
              <a:lnSpc>
                <a:spcPct val="101400"/>
              </a:lnSpc>
              <a:spcBef>
                <a:spcPts val="875"/>
              </a:spcBef>
            </a:pPr>
            <a:r>
              <a:rPr sz="1400" kern="0" spc="-20" dirty="0">
                <a:solidFill>
                  <a:sysClr val="windowText" lastClr="000000"/>
                </a:solidFill>
                <a:latin typeface="Georgia"/>
                <a:cs typeface="Georgia"/>
              </a:rPr>
              <a:t>H</a:t>
            </a:r>
            <a:r>
              <a:rPr sz="1400" kern="0" spc="-70" dirty="0">
                <a:solidFill>
                  <a:sysClr val="windowText" lastClr="000000"/>
                </a:solidFill>
                <a:latin typeface="Georgia"/>
                <a:cs typeface="Georgia"/>
              </a:rPr>
              <a:t>o</a:t>
            </a:r>
            <a:r>
              <a:rPr sz="1400" kern="0" spc="-85" dirty="0">
                <a:solidFill>
                  <a:sysClr val="windowText" lastClr="000000"/>
                </a:solidFill>
                <a:latin typeface="Georgia"/>
                <a:cs typeface="Georgia"/>
              </a:rPr>
              <a:t>w</a:t>
            </a:r>
            <a:r>
              <a:rPr sz="1400" kern="0" spc="1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400" kern="0" spc="-40" dirty="0">
                <a:solidFill>
                  <a:sysClr val="windowText" lastClr="000000"/>
                </a:solidFill>
                <a:latin typeface="Georgia"/>
                <a:cs typeface="Georgia"/>
              </a:rPr>
              <a:t>c</a:t>
            </a:r>
            <a:r>
              <a:rPr sz="1400" kern="0" spc="-45" dirty="0">
                <a:solidFill>
                  <a:sysClr val="windowText" lastClr="000000"/>
                </a:solidFill>
                <a:latin typeface="Georgia"/>
                <a:cs typeface="Georgia"/>
              </a:rPr>
              <a:t>a</a:t>
            </a:r>
            <a:r>
              <a:rPr sz="1400" kern="0" spc="-85" dirty="0">
                <a:solidFill>
                  <a:sysClr val="windowText" lastClr="000000"/>
                </a:solidFill>
                <a:latin typeface="Georgia"/>
                <a:cs typeface="Georgia"/>
              </a:rPr>
              <a:t>n</a:t>
            </a:r>
            <a:r>
              <a:rPr sz="1400" kern="0" spc="1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400" kern="0" spc="-145" dirty="0">
                <a:solidFill>
                  <a:sysClr val="windowText" lastClr="000000"/>
                </a:solidFill>
                <a:latin typeface="Georgia"/>
                <a:cs typeface="Georgia"/>
              </a:rPr>
              <a:t>s</a:t>
            </a:r>
            <a:r>
              <a:rPr sz="1400" kern="0" spc="-80" dirty="0">
                <a:solidFill>
                  <a:sysClr val="windowText" lastClr="000000"/>
                </a:solidFill>
                <a:latin typeface="Georgia"/>
                <a:cs typeface="Georgia"/>
              </a:rPr>
              <a:t>p</a:t>
            </a:r>
            <a:r>
              <a:rPr sz="1400" kern="0" spc="-60" dirty="0">
                <a:solidFill>
                  <a:sysClr val="windowText" lastClr="000000"/>
                </a:solidFill>
                <a:latin typeface="Georgia"/>
                <a:cs typeface="Georgia"/>
              </a:rPr>
              <a:t>or</a:t>
            </a:r>
            <a:r>
              <a:rPr sz="1400" kern="0" spc="-80" dirty="0">
                <a:solidFill>
                  <a:sysClr val="windowText" lastClr="000000"/>
                </a:solidFill>
                <a:latin typeface="Georgia"/>
                <a:cs typeface="Georgia"/>
              </a:rPr>
              <a:t>t</a:t>
            </a:r>
            <a:r>
              <a:rPr sz="1400" kern="0" spc="15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400" kern="0" spc="-114" dirty="0">
                <a:solidFill>
                  <a:sysClr val="windowText" lastClr="000000"/>
                </a:solidFill>
                <a:latin typeface="Georgia"/>
                <a:cs typeface="Georgia"/>
              </a:rPr>
              <a:t>m</a:t>
            </a:r>
            <a:r>
              <a:rPr sz="1400" kern="0" spc="-45" dirty="0">
                <a:solidFill>
                  <a:sysClr val="windowText" lastClr="000000"/>
                </a:solidFill>
                <a:latin typeface="Georgia"/>
                <a:cs typeface="Georgia"/>
              </a:rPr>
              <a:t>a</a:t>
            </a:r>
            <a:r>
              <a:rPr sz="1400" kern="0" spc="-114" dirty="0">
                <a:solidFill>
                  <a:sysClr val="windowText" lastClr="000000"/>
                </a:solidFill>
                <a:latin typeface="Georgia"/>
                <a:cs typeface="Georgia"/>
              </a:rPr>
              <a:t>k</a:t>
            </a:r>
            <a:r>
              <a:rPr sz="1400" kern="0" spc="-65" dirty="0">
                <a:solidFill>
                  <a:sysClr val="windowText" lastClr="000000"/>
                </a:solidFill>
                <a:latin typeface="Georgia"/>
                <a:cs typeface="Georgia"/>
              </a:rPr>
              <a:t>e</a:t>
            </a:r>
            <a:r>
              <a:rPr sz="1400" kern="0" spc="10" dirty="0">
                <a:solidFill>
                  <a:sysClr val="windowText" lastClr="000000"/>
                </a:solidFill>
                <a:latin typeface="Georgia"/>
                <a:cs typeface="Georgia"/>
              </a:rPr>
              <a:t> </a:t>
            </a:r>
            <a:r>
              <a:rPr sz="1400" kern="0" spc="-145" dirty="0">
                <a:solidFill>
                  <a:sysClr val="windowText" lastClr="000000"/>
                </a:solidFill>
                <a:latin typeface="Georgia"/>
                <a:cs typeface="Georgia"/>
              </a:rPr>
              <a:t>s</a:t>
            </a:r>
            <a:r>
              <a:rPr sz="1400" kern="0" spc="-50" dirty="0">
                <a:solidFill>
                  <a:sysClr val="windowText" lastClr="000000"/>
                </a:solidFill>
                <a:latin typeface="Georgia"/>
                <a:cs typeface="Georgia"/>
              </a:rPr>
              <a:t>oc</a:t>
            </a:r>
            <a:r>
              <a:rPr sz="1400" kern="0" spc="-65" dirty="0">
                <a:solidFill>
                  <a:sysClr val="windowText" lastClr="000000"/>
                </a:solidFill>
                <a:latin typeface="Georgia"/>
                <a:cs typeface="Georgia"/>
              </a:rPr>
              <a:t>ie</a:t>
            </a:r>
            <a:r>
              <a:rPr sz="1400" kern="0" spc="-50" dirty="0">
                <a:solidFill>
                  <a:sysClr val="windowText" lastClr="000000"/>
                </a:solidFill>
                <a:latin typeface="Georgia"/>
                <a:cs typeface="Georgia"/>
              </a:rPr>
              <a:t>ty  </a:t>
            </a:r>
            <a:r>
              <a:rPr sz="1400" kern="0" spc="-75" dirty="0">
                <a:solidFill>
                  <a:sysClr val="windowText" lastClr="000000"/>
                </a:solidFill>
                <a:latin typeface="Georgia"/>
                <a:cs typeface="Georgia"/>
              </a:rPr>
              <a:t>better?</a:t>
            </a:r>
            <a:endParaRPr sz="1400" kern="0">
              <a:solidFill>
                <a:sysClr val="windowText" lastClr="000000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84102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3001" y="1"/>
            <a:ext cx="9880831" cy="684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79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0"/>
            <a:ext cx="9906000" cy="6858000"/>
          </a:xfrm>
          <a:custGeom>
            <a:avLst/>
            <a:gdLst/>
            <a:ahLst/>
            <a:cxnLst/>
            <a:rect l="l" t="t" r="r" b="b"/>
            <a:pathLst>
              <a:path w="9906000" h="6858000">
                <a:moveTo>
                  <a:pt x="9906000" y="0"/>
                </a:moveTo>
                <a:lnTo>
                  <a:pt x="0" y="0"/>
                </a:lnTo>
                <a:lnTo>
                  <a:pt x="0" y="6857999"/>
                </a:lnTo>
                <a:lnTo>
                  <a:pt x="9906000" y="6857999"/>
                </a:lnTo>
                <a:lnTo>
                  <a:pt x="9906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3000" y="381001"/>
            <a:ext cx="9906000" cy="609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2599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Enhancing Inclusive Economic Growth</Template>
  <TotalTime>75</TotalTime>
  <Words>1368</Words>
  <Application>Microsoft Office PowerPoint</Application>
  <PresentationFormat>Widescreen</PresentationFormat>
  <Paragraphs>224</Paragraphs>
  <Slides>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ＭＳ Ｐゴシック</vt:lpstr>
      <vt:lpstr>ＭＳ Ｐゴシック</vt:lpstr>
      <vt:lpstr>Arial</vt:lpstr>
      <vt:lpstr>Arial Bold</vt:lpstr>
      <vt:lpstr>Calibri</vt:lpstr>
      <vt:lpstr>Calibri Light</vt:lpstr>
      <vt:lpstr>Garamond</vt:lpstr>
      <vt:lpstr>Georgia</vt:lpstr>
      <vt:lpstr>Times New Roman</vt:lpstr>
      <vt:lpstr>Kantoorthema</vt:lpstr>
      <vt:lpstr>Office Theme</vt:lpstr>
      <vt:lpstr>1_Office Theme</vt:lpstr>
      <vt:lpstr>PowerPoint Presentation</vt:lpstr>
      <vt:lpstr>PowerPoint Presentation</vt:lpstr>
      <vt:lpstr>PowerPoint Presentation</vt:lpstr>
      <vt:lpstr>Human science in Business  &amp; Business in Human Science</vt:lpstr>
      <vt:lpstr>ReD Associates uses human science to put people back at the center of  business decision-making</vt:lpstr>
      <vt:lpstr>Business problems are  exiting arenas for human scientists</vt:lpstr>
      <vt:lpstr>PowerPoint Presentation</vt:lpstr>
      <vt:lpstr>PowerPoint Presentation</vt:lpstr>
      <vt:lpstr>PowerPoint Presentation</vt:lpstr>
      <vt:lpstr>Human science is becoming  a relevant arena for businesses</vt:lpstr>
      <vt:lpstr>Human science methods can help understand the why through deep understanding of  how companies and people in real contexts experience and interpret the world</vt:lpstr>
      <vt:lpstr>Our approach: Sensemaking</vt:lpstr>
      <vt:lpstr>In 2005, LEGO felt it had lost touch with the world  to digital play and instant gratification</vt:lpstr>
      <vt:lpstr>LEGO reframed their question to look at the  social phenomena behind their business problem</vt:lpstr>
      <vt:lpstr>Contrary to internal assumptions, children were craving mastery, challenge, and  hierarchy</vt:lpstr>
      <vt:lpstr>Inspire the  builders of  tomorrow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Youssef Ramadan</dc:creator>
  <cp:lastModifiedBy>Caterina Tognoni</cp:lastModifiedBy>
  <cp:revision>11</cp:revision>
  <dcterms:created xsi:type="dcterms:W3CDTF">2021-06-29T08:45:31Z</dcterms:created>
  <dcterms:modified xsi:type="dcterms:W3CDTF">2021-10-19T07:18:22Z</dcterms:modified>
</cp:coreProperties>
</file>